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81" r:id="rId5"/>
    <p:sldMasterId id="2147483682" r:id="rId6"/>
    <p:sldMasterId id="2147483683"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Lst>
  <p:sldSz cy="6858000" cx="9144000"/>
  <p:notesSz cx="6858000" cy="9144000"/>
  <p:embeddedFontLst>
    <p:embeddedFont>
      <p:font typeface="Tahoma"/>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21">
          <p15:clr>
            <a:srgbClr val="A4A3A4"/>
          </p15:clr>
        </p15:guide>
        <p15:guide id="2" pos="3816">
          <p15:clr>
            <a:srgbClr val="A4A3A4"/>
          </p15:clr>
        </p15:guide>
        <p15:guide id="3" orient="horz" pos="37">
          <p15:clr>
            <a:srgbClr val="9AA0A6"/>
          </p15:clr>
        </p15:guide>
        <p15:guide id="4" orient="horz" pos="133">
          <p15:clr>
            <a:srgbClr val="9AA0A6"/>
          </p15:clr>
        </p15:guide>
        <p15:guide id="5" orient="horz" pos="22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BEF87E-E2D8-41E6-BF5C-794E597310A4}">
  <a:tblStyle styleId="{02BEF87E-E2D8-41E6-BF5C-794E597310A4}"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A97BCF8-4AAF-4093-9193-6D162804F359}"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 styleId="{B9CCC2F4-7366-4820-80A8-5F4894FF6A5A}" styleName="Table_2">
    <a:wholeTbl>
      <a:tcTxStyle b="off" i="off">
        <a:font>
          <a:latin typeface="Calibri"/>
          <a:ea typeface="Calibri"/>
          <a:cs typeface="Calibri"/>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218039A6-9518-4829-A20F-173CC1FD9F3A}" styleName="Table_3">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21" orient="horz"/>
        <p:guide pos="3816"/>
        <p:guide pos="37" orient="horz"/>
        <p:guide pos="133" orient="horz"/>
        <p:guide pos="22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font" Target="fonts/Tahoma-bold.fntdata"/><Relationship Id="rId52" Type="http://schemas.openxmlformats.org/officeDocument/2006/relationships/font" Target="fonts/Tahoma-regular.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p:txBody>
      </p:sp>
      <p:sp>
        <p:nvSpPr>
          <p:cNvPr id="246" name="Google Shape;24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*Fix wordy (last) </a:t>
            </a:r>
            <a:r>
              <a:rPr lang="en-US"/>
              <a:t>bullet point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Ben</a:t>
            </a:r>
            <a:endParaRPr/>
          </a:p>
          <a:p>
            <a:pPr indent="0" lvl="0" marL="0" rtl="0" algn="l">
              <a:spcBef>
                <a:spcPts val="0"/>
              </a:spcBef>
              <a:spcAft>
                <a:spcPts val="0"/>
              </a:spcAft>
              <a:buClr>
                <a:schemeClr val="dk1"/>
              </a:buClr>
              <a:buSzPts val="1100"/>
              <a:buFont typeface="Arial"/>
              <a:buNone/>
            </a:pPr>
            <a:r>
              <a:rPr lang="en-US"/>
              <a:t>Our Science Objective is researching the effects of earth’s magnetic field on EMF strength. This objective complies with the requirements outlined in the RFE and ICD, as does the payload design. To collect data we will be using an HMC5883L magnetometer and the Grove Pi Electromagnet. The pros of this objective include a Reliable Sensor, Low risk, meeting environmental constraints, easy replicability, and a low cost. The Cons are that it is difficult to assemble, and we lacked knowledge in the field which means we had to spend a great deal of time on research. </a:t>
            </a:r>
            <a:endParaRPr/>
          </a:p>
          <a:p>
            <a:pPr indent="0" lvl="0" marL="0" rtl="0" algn="l">
              <a:spcBef>
                <a:spcPts val="0"/>
              </a:spcBef>
              <a:spcAft>
                <a:spcPts val="0"/>
              </a:spcAft>
              <a:buClr>
                <a:schemeClr val="dk1"/>
              </a:buClr>
              <a:buSzPts val="1100"/>
              <a:buFont typeface="Arial"/>
              <a:buNone/>
            </a:pPr>
            <a:r>
              <a:rPr lang="en-US"/>
              <a:t>All in all, the possibilities of this experiment are vast. The data from this mission could be critical data to future space flights containing equipment sensitive to magnetic fields, high current wiring may produce a stronger magnetic field than anticipated.</a:t>
            </a:r>
            <a:endParaRPr/>
          </a:p>
          <a:p>
            <a:pPr indent="0" lvl="0" marL="0" rtl="0" algn="l">
              <a:spcBef>
                <a:spcPts val="0"/>
              </a:spcBef>
              <a:spcAft>
                <a:spcPts val="0"/>
              </a:spcAft>
              <a:buNone/>
            </a:pPr>
            <a:r>
              <a:t/>
            </a:r>
            <a:endParaRPr/>
          </a:p>
        </p:txBody>
      </p:sp>
      <p:sp>
        <p:nvSpPr>
          <p:cNvPr id="348" name="Google Shape;348;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Sam/Ben (Tentative Sam)</a:t>
            </a:r>
            <a:endParaRPr/>
          </a:p>
          <a:p>
            <a:pPr indent="0" lvl="0" marL="0" rtl="0" algn="l">
              <a:spcBef>
                <a:spcPts val="0"/>
              </a:spcBef>
              <a:spcAft>
                <a:spcPts val="0"/>
              </a:spcAft>
              <a:buNone/>
            </a:pPr>
            <a:r>
              <a:rPr lang="en-US"/>
              <a:t>This is our science </a:t>
            </a:r>
            <a:r>
              <a:rPr lang="en-US"/>
              <a:t>Traceability</a:t>
            </a:r>
            <a:r>
              <a:rPr lang="en-US"/>
              <a:t> matrix. Our science objective, the effects of Earth’s magnetic field on EMF Strength, </a:t>
            </a:r>
            <a:endParaRPr/>
          </a:p>
        </p:txBody>
      </p:sp>
      <p:sp>
        <p:nvSpPr>
          <p:cNvPr id="358" name="Google Shape;358;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803ee877ca_0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*22mm limit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Ben</a:t>
            </a:r>
            <a:endParaRPr/>
          </a:p>
          <a:p>
            <a:pPr indent="0" lvl="0" marL="0" rtl="0" algn="l">
              <a:spcBef>
                <a:spcPts val="0"/>
              </a:spcBef>
              <a:spcAft>
                <a:spcPts val="0"/>
              </a:spcAft>
              <a:buClr>
                <a:schemeClr val="dk1"/>
              </a:buClr>
              <a:buSzPts val="1100"/>
              <a:buFont typeface="Arial"/>
              <a:buNone/>
            </a:pPr>
            <a:r>
              <a:rPr lang="en-US"/>
              <a:t>We will be using the Grove Pi electromagnet to conduct our research</a:t>
            </a:r>
            <a:endParaRPr/>
          </a:p>
          <a:p>
            <a:pPr indent="0" lvl="0" marL="0" rtl="0" algn="l">
              <a:spcBef>
                <a:spcPts val="0"/>
              </a:spcBef>
              <a:spcAft>
                <a:spcPts val="0"/>
              </a:spcAft>
              <a:buClr>
                <a:schemeClr val="dk1"/>
              </a:buClr>
              <a:buSzPts val="1100"/>
              <a:buFont typeface="Arial"/>
              <a:buNone/>
            </a:pPr>
            <a:r>
              <a:rPr lang="en-US"/>
              <a:t>The Electromagnet is 40mm x 18.8mm x 18.8mm, and is held in by a screw on the back.  This screw will be used to mount the electromagnet to a holder on the payload. More Importantly, we knew that the requirement was 19mm and were assured by UAH that 19 mm is the safety height of the tray, and the tray actually is 22mm, so we are still within safe limits even though our payload is close to the 19mm limit.    </a:t>
            </a:r>
            <a:endParaRPr/>
          </a:p>
          <a:p>
            <a:pPr indent="0" lvl="0" marL="0" rtl="0" algn="l">
              <a:spcBef>
                <a:spcPts val="0"/>
              </a:spcBef>
              <a:spcAft>
                <a:spcPts val="0"/>
              </a:spcAft>
              <a:buClr>
                <a:schemeClr val="dk1"/>
              </a:buClr>
              <a:buSzPts val="1100"/>
              <a:buFont typeface="Arial"/>
              <a:buNone/>
            </a:pPr>
            <a:r>
              <a:rPr lang="en-US"/>
              <a:t>It has a special digital connectors that link easily onto the Pi, and the electromagnet transfers data over a “SIG” wire, seen in the picture.</a:t>
            </a:r>
            <a:endParaRPr/>
          </a:p>
          <a:p>
            <a:pPr indent="0" lvl="0" marL="0" rtl="0" algn="l">
              <a:spcBef>
                <a:spcPts val="0"/>
              </a:spcBef>
              <a:spcAft>
                <a:spcPts val="0"/>
              </a:spcAft>
              <a:buClr>
                <a:schemeClr val="dk1"/>
              </a:buClr>
              <a:buSzPts val="1100"/>
              <a:buFont typeface="Arial"/>
              <a:buNone/>
            </a:pPr>
            <a:r>
              <a:rPr lang="en-US"/>
              <a:t>next slide please</a:t>
            </a:r>
            <a:endParaRPr/>
          </a:p>
          <a:p>
            <a:pPr indent="0" lvl="0" marL="0" rtl="0" algn="l">
              <a:spcBef>
                <a:spcPts val="0"/>
              </a:spcBef>
              <a:spcAft>
                <a:spcPts val="0"/>
              </a:spcAft>
              <a:buNone/>
            </a:pPr>
            <a:r>
              <a:t/>
            </a:r>
            <a:endParaRPr/>
          </a:p>
        </p:txBody>
      </p:sp>
      <p:sp>
        <p:nvSpPr>
          <p:cNvPr id="367" name="Google Shape;367;g803ee877ca_0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803ee877ca_0_2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a:t>
            </a:r>
            <a:endParaRPr/>
          </a:p>
          <a:p>
            <a:pPr indent="0" lvl="0" marL="0" rtl="0" algn="l">
              <a:spcBef>
                <a:spcPts val="0"/>
              </a:spcBef>
              <a:spcAft>
                <a:spcPts val="0"/>
              </a:spcAft>
              <a:buNone/>
            </a:pPr>
            <a:r>
              <a:rPr lang="en-US"/>
              <a:t>*good*</a:t>
            </a:r>
            <a:endParaRPr/>
          </a:p>
          <a:p>
            <a:pPr indent="0" lvl="0" marL="0" rtl="0" algn="l">
              <a:spcBef>
                <a:spcPts val="0"/>
              </a:spcBef>
              <a:spcAft>
                <a:spcPts val="0"/>
              </a:spcAft>
              <a:buNone/>
            </a:pPr>
            <a:r>
              <a:rPr lang="en-US"/>
              <a:t>Our sensor is highly reliable and has been used in Industrial Control Systems for many years.</a:t>
            </a:r>
            <a:endParaRPr/>
          </a:p>
          <a:p>
            <a:pPr indent="0" lvl="0" marL="0" rtl="0" algn="l">
              <a:spcBef>
                <a:spcPts val="0"/>
              </a:spcBef>
              <a:spcAft>
                <a:spcPts val="0"/>
              </a:spcAft>
              <a:buNone/>
            </a:pPr>
            <a:r>
              <a:rPr lang="en-US"/>
              <a:t>It is rated to survive conditions much more extreme than required in the ICD.</a:t>
            </a:r>
            <a:endParaRPr/>
          </a:p>
          <a:p>
            <a:pPr indent="0" lvl="0" marL="0" rtl="0" algn="l">
              <a:spcBef>
                <a:spcPts val="0"/>
              </a:spcBef>
              <a:spcAft>
                <a:spcPts val="0"/>
              </a:spcAft>
              <a:buNone/>
            </a:pPr>
            <a:r>
              <a:rPr lang="en-US"/>
              <a:t>The sensor measures magnetic fields with a factory calibrated accuracy of plus or minus 4 milligauss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sensor is very small, measuring two millimeters by two millimeters by one millimeter</a:t>
            </a:r>
            <a:endParaRPr/>
          </a:p>
          <a:p>
            <a:pPr indent="0" lvl="0" marL="0" rtl="0" algn="l">
              <a:spcBef>
                <a:spcPts val="0"/>
              </a:spcBef>
              <a:spcAft>
                <a:spcPts val="0"/>
              </a:spcAft>
              <a:buNone/>
            </a:pPr>
            <a:r>
              <a:rPr lang="en-US"/>
              <a:t>However, the PCB board the sensor is mounted on is eighteen and a half millimeters by thirteen millimeters by two millimeters</a:t>
            </a:r>
            <a:endParaRPr/>
          </a:p>
          <a:p>
            <a:pPr indent="0" lvl="0" marL="0" rtl="0" algn="l">
              <a:spcBef>
                <a:spcPts val="0"/>
              </a:spcBef>
              <a:spcAft>
                <a:spcPts val="0"/>
              </a:spcAft>
              <a:buNone/>
            </a:pPr>
            <a:r>
              <a:rPr lang="en-US"/>
              <a:t>The connection plates are also very small, and will be soldered by a microelectronics professional using specialized equipment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sensor is uses the I2C protocol to transfer data.</a:t>
            </a:r>
            <a:endParaRPr/>
          </a:p>
          <a:p>
            <a:pPr indent="0" lvl="0" marL="0" rtl="0" algn="l">
              <a:spcBef>
                <a:spcPts val="0"/>
              </a:spcBef>
              <a:spcAft>
                <a:spcPts val="0"/>
              </a:spcAft>
              <a:buNone/>
            </a:pPr>
            <a:r>
              <a:rPr lang="en-US"/>
              <a:t>next slide please</a:t>
            </a:r>
            <a:endParaRPr/>
          </a:p>
        </p:txBody>
      </p:sp>
      <p:sp>
        <p:nvSpPr>
          <p:cNvPr id="378" name="Google Shape;378;g803ee877ca_0_2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*Wordy, cut down {maybe keep the sentence to speak and trim it down into bullet points}*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Sam </a:t>
            </a:r>
            <a:endParaRPr/>
          </a:p>
          <a:p>
            <a:pPr indent="0" lvl="0" marL="0" rtl="0" algn="l">
              <a:spcBef>
                <a:spcPts val="0"/>
              </a:spcBef>
              <a:spcAft>
                <a:spcPts val="0"/>
              </a:spcAft>
              <a:buNone/>
            </a:pPr>
            <a:r>
              <a:rPr lang="en-US"/>
              <a:t>The research question for the payload experiment is “To what extent does Earth’s magnetic field affect the strength of electromagnets?” and from that we derived our hypothesis.</a:t>
            </a:r>
            <a:endParaRPr/>
          </a:p>
          <a:p>
            <a:pPr indent="0" lvl="0" marL="0" rtl="0" algn="l">
              <a:spcBef>
                <a:spcPts val="0"/>
              </a:spcBef>
              <a:spcAft>
                <a:spcPts val="0"/>
              </a:spcAft>
              <a:buClr>
                <a:schemeClr val="dk1"/>
              </a:buClr>
              <a:buSzPts val="1100"/>
              <a:buFont typeface="Arial"/>
              <a:buNone/>
            </a:pPr>
            <a:r>
              <a:rPr lang="en-US"/>
              <a:t>Along the lines of the theory of electromagnetic interaction, we believe that as the payload travels farther away from Earth’s surface, the magnetic strength of our electromagnet will increase due to the decrease in the strength of Earth’s (interacting) magnetic field.</a:t>
            </a:r>
            <a:endParaRPr/>
          </a:p>
          <a:p>
            <a:pPr indent="0" lvl="0" marL="0" rtl="0" algn="l">
              <a:spcBef>
                <a:spcPts val="0"/>
              </a:spcBef>
              <a:spcAft>
                <a:spcPts val="0"/>
              </a:spcAft>
              <a:buClr>
                <a:schemeClr val="dk1"/>
              </a:buClr>
              <a:buSzPts val="1100"/>
              <a:buFont typeface="Arial"/>
              <a:buNone/>
            </a:pPr>
            <a:r>
              <a:rPr lang="en-US"/>
              <a:t>Currently, the electromagnet is being influenced by a ~0.23 gauss strength (+/- 0.005 gauss) from Earth’s magnetic field in its current situation. With the removal of this interacting force, we expect a notable increase in the strength of the electromagnet.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88" name="Google Shape;388;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a:t>
            </a:r>
            <a:endParaRPr/>
          </a:p>
        </p:txBody>
      </p:sp>
      <p:sp>
        <p:nvSpPr>
          <p:cNvPr id="397" name="Google Shape;39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 *change the flowchart into a seperate slide, also mention the two </a:t>
            </a:r>
            <a:r>
              <a:rPr lang="en-US"/>
              <a:t>functions</a:t>
            </a:r>
            <a:r>
              <a:rPr lang="en-US"/>
              <a:t> on the left (maybe Michael adds a footnote at the end of this slide)*</a:t>
            </a:r>
            <a:endParaRPr/>
          </a:p>
          <a:p>
            <a:pPr indent="0" lvl="0" marL="0" rtl="0" algn="l">
              <a:spcBef>
                <a:spcPts val="0"/>
              </a:spcBef>
              <a:spcAft>
                <a:spcPts val="0"/>
              </a:spcAft>
              <a:buNone/>
            </a:pPr>
            <a:r>
              <a:rPr lang="en-US"/>
              <a:t>The six major parts of our program are  the Control, Magnet, Transfer, Monitor, UAH, and Restart programs. It works so that our Control program will be launched at the start of the mission, and will proceed to launch all other programs needed for the mission. The Monitor program is there to restart the system if a program falters after launch. The rest of the program is designed to collect and export data while running and stopping the magnet to maintain a compatible environment. </a:t>
            </a:r>
            <a:endParaRPr/>
          </a:p>
        </p:txBody>
      </p:sp>
      <p:sp>
        <p:nvSpPr>
          <p:cNvPr id="403" name="Google Shape;403;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782cc8221e_2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782cc8221e_2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is a visual representation of our program function.  In a normal operation cycle, immediately after </a:t>
            </a:r>
            <a:r>
              <a:rPr lang="en-US"/>
              <a:t>boot up</a:t>
            </a:r>
            <a:r>
              <a:rPr lang="en-US"/>
              <a:t> the control program will: start the magnet and sensor program, and start a 60 minute reboot timer. The magnet and sensor program will then output data in the form of timestamped JSON files, which are placed in the /tmp/experiment folder by the transfer program. This data is then handled by UAH’s team sender. A restart is triggered if the 60 minute </a:t>
            </a:r>
            <a:r>
              <a:rPr lang="en-US"/>
              <a:t>reboot</a:t>
            </a:r>
            <a:r>
              <a:rPr lang="en-US"/>
              <a:t> timer finishes or the monitor program detects a malfunctioning or stopped program.</a:t>
            </a:r>
            <a:endParaRPr/>
          </a:p>
        </p:txBody>
      </p:sp>
      <p:sp>
        <p:nvSpPr>
          <p:cNvPr id="413" name="Google Shape;413;g782cc8221e_2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86e02f7f84_0_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86e02f7f84_0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took extra measures to ensure data accuracy, and included with our programs is a calibration program. First the command line program, seen in the top right, is run. The calibrator then rotates the magnetometer three hundred and sixty degrees on a level surface until enough data has been collected. After sufficient data is collected, the command line program outputs a matrix. The calibrator then inserts this matrix into the correction program, seen in the </a:t>
            </a:r>
            <a:r>
              <a:rPr lang="en-US"/>
              <a:t>bottom</a:t>
            </a:r>
            <a:r>
              <a:rPr lang="en-US"/>
              <a:t> right, and </a:t>
            </a:r>
            <a:r>
              <a:rPr lang="en-US"/>
              <a:t>receives</a:t>
            </a:r>
            <a:r>
              <a:rPr lang="en-US"/>
              <a:t> a correction matrix,  which can be easily entered into the sensor program to calibrate the sensor. </a:t>
            </a:r>
            <a:endParaRPr/>
          </a:p>
        </p:txBody>
      </p:sp>
      <p:sp>
        <p:nvSpPr>
          <p:cNvPr id="424" name="Google Shape;424;g86e02f7f84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a:t>
            </a:r>
            <a:endParaRPr/>
          </a:p>
          <a:p>
            <a:pPr indent="0" lvl="0" marL="0" rtl="0" algn="l">
              <a:spcBef>
                <a:spcPts val="0"/>
              </a:spcBef>
              <a:spcAft>
                <a:spcPts val="0"/>
              </a:spcAft>
              <a:buNone/>
            </a:pPr>
            <a:r>
              <a:rPr lang="en-US"/>
              <a:t>Our </a:t>
            </a:r>
            <a:r>
              <a:rPr lang="en-US"/>
              <a:t>experiment</a:t>
            </a:r>
            <a:r>
              <a:rPr lang="en-US"/>
              <a:t> produces two kinds of data packets, an </a:t>
            </a:r>
            <a:r>
              <a:rPr lang="en-US"/>
              <a:t>Electromagnet</a:t>
            </a:r>
            <a:r>
              <a:rPr lang="en-US"/>
              <a:t> Data packet and a Magnetometer Data Packet. The </a:t>
            </a:r>
            <a:r>
              <a:rPr lang="en-US"/>
              <a:t>Electromagnet</a:t>
            </a:r>
            <a:r>
              <a:rPr lang="en-US"/>
              <a:t> data packet is sent once every three and a half minutes and is a simply a status packet. The magnetometer data packet is sent out every second and includes data from the X, Y, and Z axis. The normal data rate is 0.3 kilobytes per second, unless an electromagnet packet is sent out </a:t>
            </a:r>
            <a:r>
              <a:rPr lang="en-US"/>
              <a:t>simultaneously</a:t>
            </a:r>
            <a:r>
              <a:rPr lang="en-US"/>
              <a:t>, which results in a data rate of 0.6 kilobytes per second. Assuming normal </a:t>
            </a:r>
            <a:r>
              <a:rPr lang="en-US"/>
              <a:t>continuous</a:t>
            </a:r>
            <a:r>
              <a:rPr lang="en-US"/>
              <a:t> operation and hourly reboots, our experiment will collect eight-five thousand six hundred and eighty readings. </a:t>
            </a:r>
            <a:endParaRPr/>
          </a:p>
        </p:txBody>
      </p:sp>
      <p:sp>
        <p:nvSpPr>
          <p:cNvPr id="435" name="Google Shape;435;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4dfff5b95_0_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a:p>
            <a:pPr indent="0" lvl="0" marL="0" rtl="0" algn="l">
              <a:spcBef>
                <a:spcPts val="0"/>
              </a:spcBef>
              <a:spcAft>
                <a:spcPts val="0"/>
              </a:spcAft>
              <a:buNone/>
            </a:pPr>
            <a:r>
              <a:rPr lang="en-US"/>
              <a:t>In this presentation, we will first </a:t>
            </a:r>
            <a:r>
              <a:rPr lang="en-US"/>
              <a:t>introduce</a:t>
            </a:r>
            <a:r>
              <a:rPr lang="en-US"/>
              <a:t> the team before selecting a science objective and creating a hypothesis. We will then move over to experiment design with the program overview, payload schematics, and concept of </a:t>
            </a:r>
            <a:r>
              <a:rPr lang="en-US"/>
              <a:t>operations</a:t>
            </a:r>
            <a:r>
              <a:rPr lang="en-US"/>
              <a:t>. Afterwards, we will review the functional and operational testing, before moving into the Outreach and ICD Requirements checklist. Finally, the presentation will end with Lessons Learned and a summary.</a:t>
            </a:r>
            <a:endParaRPr/>
          </a:p>
        </p:txBody>
      </p:sp>
      <p:sp>
        <p:nvSpPr>
          <p:cNvPr id="253" name="Google Shape;253;g84dfff5b95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803ee877ca_0_3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Michael</a:t>
            </a:r>
            <a:endParaRPr/>
          </a:p>
          <a:p>
            <a:pPr indent="0" lvl="0" marL="0" rtl="0" algn="l">
              <a:spcBef>
                <a:spcPts val="0"/>
              </a:spcBef>
              <a:spcAft>
                <a:spcPts val="0"/>
              </a:spcAft>
              <a:buClr>
                <a:schemeClr val="dk1"/>
              </a:buClr>
              <a:buSzPts val="1100"/>
              <a:buFont typeface="Arial"/>
              <a:buNone/>
            </a:pPr>
            <a:r>
              <a:rPr lang="en-US"/>
              <a:t>This is a 3D CAD model of our payload. </a:t>
            </a:r>
            <a:endParaRPr/>
          </a:p>
          <a:p>
            <a:pPr indent="0" lvl="0" marL="0" rtl="0" algn="l">
              <a:spcBef>
                <a:spcPts val="0"/>
              </a:spcBef>
              <a:spcAft>
                <a:spcPts val="0"/>
              </a:spcAft>
              <a:buClr>
                <a:schemeClr val="dk1"/>
              </a:buClr>
              <a:buSzPts val="1100"/>
              <a:buFont typeface="Arial"/>
              <a:buNone/>
            </a:pPr>
            <a:r>
              <a:rPr lang="en-US"/>
              <a:t>The red represents the electromagnet and its components, while the blue represents the magnetometer and its components. </a:t>
            </a:r>
            <a:endParaRPr/>
          </a:p>
          <a:p>
            <a:pPr indent="0" lvl="0" marL="0" rtl="0" algn="l">
              <a:spcBef>
                <a:spcPts val="0"/>
              </a:spcBef>
              <a:spcAft>
                <a:spcPts val="0"/>
              </a:spcAft>
              <a:buClr>
                <a:schemeClr val="dk1"/>
              </a:buClr>
              <a:buSzPts val="1100"/>
              <a:buFont typeface="Arial"/>
              <a:buNone/>
            </a:pPr>
            <a:r>
              <a:rPr lang="en-US"/>
              <a:t>The largest red cylinder is the electromagnet, and the tiny blue rectangular prism is the magnetometer.</a:t>
            </a:r>
            <a:endParaRPr/>
          </a:p>
          <a:p>
            <a:pPr indent="0" lvl="0" marL="0" rtl="0" algn="l">
              <a:spcBef>
                <a:spcPts val="0"/>
              </a:spcBef>
              <a:spcAft>
                <a:spcPts val="0"/>
              </a:spcAft>
              <a:buClr>
                <a:schemeClr val="dk1"/>
              </a:buClr>
              <a:buSzPts val="1100"/>
              <a:buFont typeface="Arial"/>
              <a:buNone/>
            </a:pPr>
            <a:r>
              <a:rPr lang="en-US"/>
              <a:t>The green and grey objects are normal components of the Pi included in this Model for reference.  </a:t>
            </a:r>
            <a:endParaRPr/>
          </a:p>
        </p:txBody>
      </p:sp>
      <p:sp>
        <p:nvSpPr>
          <p:cNvPr id="448" name="Google Shape;448;g803ee877ca_0_3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803ee877ca_0_3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a:t>
            </a:r>
            <a:endParaRPr/>
          </a:p>
          <a:p>
            <a:pPr indent="0" lvl="0" marL="0" rtl="0" algn="l">
              <a:spcBef>
                <a:spcPts val="0"/>
              </a:spcBef>
              <a:spcAft>
                <a:spcPts val="0"/>
              </a:spcAft>
              <a:buNone/>
            </a:pPr>
            <a:r>
              <a:rPr lang="en-US"/>
              <a:t>Here is a 2D model of our payload as seen from the front</a:t>
            </a:r>
            <a:endParaRPr/>
          </a:p>
          <a:p>
            <a:pPr indent="0" lvl="0" marL="0" rtl="0" algn="l">
              <a:spcBef>
                <a:spcPts val="0"/>
              </a:spcBef>
              <a:spcAft>
                <a:spcPts val="0"/>
              </a:spcAft>
              <a:buNone/>
            </a:pPr>
            <a:r>
              <a:rPr lang="en-US"/>
              <a:t>As shown by the white measurement lines, we are in compliance with the 19mm height limit given by UAH.</a:t>
            </a:r>
            <a:endParaRPr/>
          </a:p>
          <a:p>
            <a:pPr indent="0" lvl="0" marL="0" rtl="0" algn="l">
              <a:spcBef>
                <a:spcPts val="0"/>
              </a:spcBef>
              <a:spcAft>
                <a:spcPts val="0"/>
              </a:spcAft>
              <a:buNone/>
            </a:pPr>
            <a:r>
              <a:t/>
            </a:r>
            <a:endParaRPr/>
          </a:p>
        </p:txBody>
      </p:sp>
      <p:sp>
        <p:nvSpPr>
          <p:cNvPr id="457" name="Google Shape;457;g803ee877ca_0_3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803ee877ca_0_3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Michael  (include how far the </a:t>
            </a:r>
            <a:r>
              <a:rPr lang="en-US"/>
              <a:t>magnetometer</a:t>
            </a:r>
            <a:r>
              <a:rPr lang="en-US"/>
              <a:t> is from the top edge of this view)</a:t>
            </a:r>
            <a:endParaRPr/>
          </a:p>
          <a:p>
            <a:pPr indent="0" lvl="0" marL="0" rtl="0" algn="l">
              <a:spcBef>
                <a:spcPts val="0"/>
              </a:spcBef>
              <a:spcAft>
                <a:spcPts val="0"/>
              </a:spcAft>
              <a:buClr>
                <a:schemeClr val="dk1"/>
              </a:buClr>
              <a:buSzPts val="1100"/>
              <a:buFont typeface="Arial"/>
              <a:buNone/>
            </a:pPr>
            <a:r>
              <a:rPr lang="en-US"/>
              <a:t>Here is a 2D top view of our payload</a:t>
            </a:r>
            <a:endParaRPr/>
          </a:p>
          <a:p>
            <a:pPr indent="0" lvl="0" marL="0" rtl="0" algn="l">
              <a:spcBef>
                <a:spcPts val="0"/>
              </a:spcBef>
              <a:spcAft>
                <a:spcPts val="0"/>
              </a:spcAft>
              <a:buClr>
                <a:schemeClr val="dk1"/>
              </a:buClr>
              <a:buSzPts val="1100"/>
              <a:buFont typeface="Arial"/>
              <a:buNone/>
            </a:pPr>
            <a:r>
              <a:rPr lang="en-US"/>
              <a:t>Labeled in white are the dimensions of our instruments. </a:t>
            </a:r>
            <a:endParaRPr/>
          </a:p>
          <a:p>
            <a:pPr indent="0" lvl="0" marL="0" rtl="0" algn="l">
              <a:spcBef>
                <a:spcPts val="0"/>
              </a:spcBef>
              <a:spcAft>
                <a:spcPts val="0"/>
              </a:spcAft>
              <a:buClr>
                <a:schemeClr val="dk1"/>
              </a:buClr>
              <a:buSzPts val="1100"/>
              <a:buFont typeface="Arial"/>
              <a:buNone/>
            </a:pPr>
            <a:r>
              <a:rPr lang="en-US"/>
              <a:t>The magnetometer itself measures 2mm by 2mm by 1mm, and </a:t>
            </a:r>
            <a:endParaRPr/>
          </a:p>
          <a:p>
            <a:pPr indent="0" lvl="0" marL="0" rtl="0" algn="l">
              <a:spcBef>
                <a:spcPts val="0"/>
              </a:spcBef>
              <a:spcAft>
                <a:spcPts val="0"/>
              </a:spcAft>
              <a:buNone/>
            </a:pPr>
            <a:r>
              <a:rPr lang="en-US"/>
              <a:t>the distance from the electromagnet to the center of the magnetometer is 10mm.</a:t>
            </a:r>
            <a:endParaRPr/>
          </a:p>
        </p:txBody>
      </p:sp>
      <p:sp>
        <p:nvSpPr>
          <p:cNvPr id="480" name="Google Shape;480;g803ee877ca_0_3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a:p>
            <a:pPr indent="0" lvl="0" marL="0" rtl="0" algn="l">
              <a:spcBef>
                <a:spcPts val="0"/>
              </a:spcBef>
              <a:spcAft>
                <a:spcPts val="0"/>
              </a:spcAft>
              <a:buNone/>
            </a:pPr>
            <a:r>
              <a:rPr lang="en-US"/>
              <a:t>For our concept of operations, we have three phases. The first phase is dedicated to the </a:t>
            </a:r>
            <a:r>
              <a:rPr lang="en-US"/>
              <a:t>initiation</a:t>
            </a:r>
            <a:r>
              <a:rPr lang="en-US"/>
              <a:t> of the program, where the control program will boot up the Pi, launch all the required programs, and the </a:t>
            </a:r>
            <a:r>
              <a:rPr lang="en-US"/>
              <a:t>monitor</a:t>
            </a:r>
            <a:r>
              <a:rPr lang="en-US"/>
              <a:t> program will begin managing the data and system status. Phase 2 establishes other </a:t>
            </a:r>
            <a:r>
              <a:rPr lang="en-US"/>
              <a:t>necessary</a:t>
            </a:r>
            <a:r>
              <a:rPr lang="en-US"/>
              <a:t> systems dedicated to payload success. The instrument programs’ data will be moved and collected via the transfer program, which will then be sent to UAH’s data collection program. If any error is encountered in</a:t>
            </a:r>
            <a:r>
              <a:rPr lang="en-US"/>
              <a:t> the system at this point</a:t>
            </a:r>
            <a:r>
              <a:rPr lang="en-US"/>
              <a:t>, the payload will log it and the system will restart. For Phase 3, the experiment will begin and the payload will collect data at a rate of 60 samples per minute </a:t>
            </a:r>
            <a:r>
              <a:rPr lang="en-US"/>
              <a:t>continuously</a:t>
            </a:r>
            <a:r>
              <a:rPr lang="en-US"/>
              <a:t>. Data collected will then be compared to data form an identical payload on Earth functioning as the control. From there, the data will be analyzed and conclusions will be drawn either supporting or refuting the hypothesis. </a:t>
            </a:r>
            <a:endParaRPr/>
          </a:p>
        </p:txBody>
      </p:sp>
      <p:sp>
        <p:nvSpPr>
          <p:cNvPr id="524" name="Google Shape;524;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a:t>
            </a:r>
            <a:endParaRPr/>
          </a:p>
          <a:p>
            <a:pPr indent="0" lvl="0" marL="0" rtl="0" algn="l">
              <a:spcBef>
                <a:spcPts val="0"/>
              </a:spcBef>
              <a:spcAft>
                <a:spcPts val="0"/>
              </a:spcAft>
              <a:buNone/>
            </a:pPr>
            <a:r>
              <a:rPr lang="en-US"/>
              <a:t>We will now move on to Functional and Operational Testing. </a:t>
            </a:r>
            <a:endParaRPr/>
          </a:p>
        </p:txBody>
      </p:sp>
      <p:sp>
        <p:nvSpPr>
          <p:cNvPr id="545" name="Google Shape;545;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Our project’s functional requirements are to send data in data packets less than 5 kilobytes/s, to establish an EMF with an electromagnet, and to measure the changes in the EMF using a magnetometer to compare its difference with the data we collect on Earth. </a:t>
            </a:r>
            <a:endParaRPr/>
          </a:p>
          <a:p>
            <a:pPr indent="0" lvl="0" marL="0" rtl="0" algn="l">
              <a:spcBef>
                <a:spcPts val="0"/>
              </a:spcBef>
              <a:spcAft>
                <a:spcPts val="0"/>
              </a:spcAft>
              <a:buNone/>
            </a:pPr>
            <a:r>
              <a:rPr lang="en-US"/>
              <a:t>The payload will </a:t>
            </a:r>
            <a:r>
              <a:rPr lang="en-US"/>
              <a:t>also</a:t>
            </a:r>
            <a:r>
              <a:rPr lang="en-US"/>
              <a:t> maintain an on/off cycle in order to prevent overheating</a:t>
            </a:r>
            <a:endParaRPr/>
          </a:p>
          <a:p>
            <a:pPr indent="0" lvl="0" marL="0" rtl="0" algn="l">
              <a:spcBef>
                <a:spcPts val="0"/>
              </a:spcBef>
              <a:spcAft>
                <a:spcPts val="0"/>
              </a:spcAft>
              <a:buNone/>
            </a:pPr>
            <a:r>
              <a:rPr lang="en-US"/>
              <a:t>The payload must create a controlled EMF to perform testing on</a:t>
            </a:r>
            <a:endParaRPr/>
          </a:p>
        </p:txBody>
      </p:sp>
      <p:sp>
        <p:nvSpPr>
          <p:cNvPr id="551" name="Google Shape;55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Emann (do the data center test, make sure the right number of data is being sent)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functional tests completed include the utility test, the afterburn test and the EMF test. The utility test determines the pi’s ability to do the basic functions, to make measurements, organize data and to send data. The afterburn test, a test designed after Michael discovered a heating issue , made to test for overheating. The test established an on/off cycle for the payload, which solved the overheating issue. The EMF test was made to determine if the pi could establish an EMF, that would be maintained within the constraints named in the ICD and RFE. UAH advised that our electromagnet remained under 2 gauss. </a:t>
            </a:r>
            <a:endParaRPr/>
          </a:p>
          <a:p>
            <a:pPr indent="0" lvl="0" marL="0" rtl="0" algn="l">
              <a:spcBef>
                <a:spcPts val="0"/>
              </a:spcBef>
              <a:spcAft>
                <a:spcPts val="0"/>
              </a:spcAft>
              <a:buNone/>
            </a:pPr>
            <a:r>
              <a:t/>
            </a:r>
            <a:endParaRPr b="1"/>
          </a:p>
        </p:txBody>
      </p:sp>
      <p:sp>
        <p:nvSpPr>
          <p:cNvPr id="560" name="Google Shape;560;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 </a:t>
            </a:r>
            <a:r>
              <a:rPr lang="en-US"/>
              <a:t>(work with Michael to create speaker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Utility Test was designed to determine if the program could take measurements, organize data packets and send data. The test would also determine if the program could run autonomously and function as expected.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test was runned 6 times, 3 times with a monitor attached and 3 without the monitor, which is also known as a headless test. The test was run without user assistance but the UAH’s team-sender program was disabled to prevent the deleting of the data files in our file folder.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test was an eventual success and the program proved to function properly as seen from the /tmp/experiment folder. The measured data rate was 0.3kBps, when combined with the magnet output data simultaneously, will add to a total data rate of 0.6kBps, meeting the data rate constraint of 5bps</a:t>
            </a:r>
            <a:endParaRPr/>
          </a:p>
        </p:txBody>
      </p:sp>
      <p:sp>
        <p:nvSpPr>
          <p:cNvPr id="569" name="Google Shape;569;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84dfff5b95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 </a:t>
            </a:r>
            <a:r>
              <a:rPr lang="en-US"/>
              <a:t>(work with Michael to create speaker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Afterburn test was designed with the intention of testing for overheating as the electromagnet heats up over time. The test was made to determine the effectiveness of an on/off cycle to prevent the overheating of the payload.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test was performed 3 times for 2 hours each, and with 2 external thermometers for each run shown in the picture shown. The Goal of this test was to determine if the temperature stabilizes at or below 40 degrees celsius.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payload passed the test and the the magnet was optimized for the best tradeoff in data collection without overheating.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on/off cycle currently in place has the electromagnet function 30 second  on, 3 minutes with it off and stabilizes the electromagnet at 35 degrees celsius in all 3 tests alongside an ambient temperature of 23 degrees celsius.</a:t>
            </a:r>
            <a:endParaRPr/>
          </a:p>
        </p:txBody>
      </p:sp>
      <p:sp>
        <p:nvSpPr>
          <p:cNvPr id="584" name="Google Shape;584;g84dfff5b95_0_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84dfff5b95_0_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EMF test was designed to demonstrate that our payload is capable of generating and measuring with a high degree of accuracy an Electromagnetic field.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test was completed with data collected during the Utility test, and it successfully demonstrated that the </a:t>
            </a:r>
            <a:r>
              <a:rPr lang="en-US"/>
              <a:t>magnetometer</a:t>
            </a:r>
            <a:r>
              <a:rPr lang="en-US"/>
              <a:t> was able to measure an EMF with an accuracy of plus or minus 5 milligauss without user </a:t>
            </a:r>
            <a:r>
              <a:rPr lang="en-US"/>
              <a:t>assistance</a:t>
            </a: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picture shown is a graph made from the compiled data collected, with EMF strength in gauss on the Y-axis and time in seconds on the X-axis.</a:t>
            </a:r>
            <a:endParaRPr/>
          </a:p>
        </p:txBody>
      </p:sp>
      <p:sp>
        <p:nvSpPr>
          <p:cNvPr id="602" name="Google Shape;602;g84dfff5b95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519127543_1_1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Everyone *Move Michael*</a:t>
            </a:r>
            <a:endParaRPr/>
          </a:p>
          <a:p>
            <a:pPr indent="0" lvl="0" marL="0" rtl="0" algn="l">
              <a:spcBef>
                <a:spcPts val="0"/>
              </a:spcBef>
              <a:spcAft>
                <a:spcPts val="0"/>
              </a:spcAft>
              <a:buNone/>
            </a:pPr>
            <a:r>
              <a:rPr lang="en-US"/>
              <a:t>Sam &gt; Michael &gt; Dalton &gt; Ben &gt; Morgan &gt; Emann (next slide)</a:t>
            </a:r>
            <a:endParaRPr/>
          </a:p>
        </p:txBody>
      </p:sp>
      <p:sp>
        <p:nvSpPr>
          <p:cNvPr id="263" name="Google Shape;263;g8519127543_1_10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Dalton (replace week with no power, with vacuum, match order)</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Edit Later</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lang="en-US"/>
              <a:t>*Match up operational requirements to operational testing*</a:t>
            </a:r>
            <a:endParaRPr/>
          </a:p>
          <a:p>
            <a:pPr indent="0" lvl="0" marL="0" rtl="0" algn="l">
              <a:spcBef>
                <a:spcPts val="0"/>
              </a:spcBef>
              <a:spcAft>
                <a:spcPts val="0"/>
              </a:spcAft>
              <a:buClr>
                <a:schemeClr val="dk1"/>
              </a:buClr>
              <a:buSzPts val="1100"/>
              <a:buFont typeface="Arial"/>
              <a:buNone/>
            </a:pPr>
            <a:r>
              <a:rPr lang="en-US"/>
              <a:t>Dalton</a:t>
            </a:r>
            <a:endParaRPr/>
          </a:p>
          <a:p>
            <a:pPr indent="0" lvl="0" marL="0" rtl="0" algn="l">
              <a:spcBef>
                <a:spcPts val="0"/>
              </a:spcBef>
              <a:spcAft>
                <a:spcPts val="0"/>
              </a:spcAft>
              <a:buClr>
                <a:schemeClr val="dk1"/>
              </a:buClr>
              <a:buSzPts val="1100"/>
              <a:buFont typeface="Arial"/>
              <a:buNone/>
            </a:pPr>
            <a:r>
              <a:rPr lang="en-US"/>
              <a:t>To survive and operate in the environment on the ISS, the pi must survive launch, remain functional after a week without power, remain functional after a week in temperatures ranging from -20C to -30C. Lastly the pi must operate in a temperature range of 40C to 60C. Next Slide please</a:t>
            </a:r>
            <a:endParaRPr/>
          </a:p>
          <a:p>
            <a:pPr indent="0" lvl="0" marL="0" rtl="0" algn="l">
              <a:spcBef>
                <a:spcPts val="0"/>
              </a:spcBef>
              <a:spcAft>
                <a:spcPts val="0"/>
              </a:spcAft>
              <a:buNone/>
            </a:pPr>
            <a:r>
              <a:t/>
            </a:r>
            <a:endParaRPr b="1"/>
          </a:p>
        </p:txBody>
      </p:sp>
      <p:sp>
        <p:nvSpPr>
          <p:cNvPr id="617" name="Google Shape;617;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Dalton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For Operational Testing, the goal was to mimic the situations and simulate how our pi will operate before, during and after launch. As such we have two temperature tests to account for the temperature extremes during the mission. The Bike test will be used to simulate the random vibrations of the space shuttle before launch. Lastly, a safe and functional vacuum chamber will be used to simulate the microgravity environment that the pi will experience.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Change to pressure, specify the heat, chill, vacuum, and bike test (clarifications is good) and their implications</a:t>
            </a:r>
            <a:endParaRPr/>
          </a:p>
          <a:p>
            <a:pPr indent="0" lvl="0" marL="0" rtl="0" algn="l">
              <a:spcBef>
                <a:spcPts val="0"/>
              </a:spcBef>
              <a:spcAft>
                <a:spcPts val="0"/>
              </a:spcAft>
              <a:buNone/>
            </a:pPr>
            <a:r>
              <a:t/>
            </a:r>
            <a:endParaRPr/>
          </a:p>
        </p:txBody>
      </p:sp>
      <p:sp>
        <p:nvSpPr>
          <p:cNvPr id="626" name="Google Shape;626;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Dalton </a:t>
            </a:r>
            <a:r>
              <a:rPr lang="en-US"/>
              <a:t>(work with Sam to create speaker notes)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The Heat Test was designed to determine if the program could operate in a heated environment with a range of 40℃ to 60℃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The test was run 2 times, where the Raspberry Pi was placed on hot plate with a cover (not pictured) for 1 hour</a:t>
            </a:r>
            <a:endParaRPr/>
          </a:p>
          <a:p>
            <a:pPr indent="0" lvl="0" marL="0" rtl="0" algn="l">
              <a:spcBef>
                <a:spcPts val="0"/>
              </a:spcBef>
              <a:spcAft>
                <a:spcPts val="0"/>
              </a:spcAft>
              <a:buNone/>
            </a:pPr>
            <a:r>
              <a:rPr lang="en-US"/>
              <a:t>The First 30 minutes of each test simulated temperatures from 40℃  to 50℃, and the second 30 minutes simulated 50℃  to 60℃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the end, the payload passed the test, as data collected during the test was consistent with data gathered while at room temperature</a:t>
            </a:r>
            <a:endParaRPr/>
          </a:p>
          <a:p>
            <a:pPr indent="0" lvl="0" marL="0" rtl="0" algn="l">
              <a:spcBef>
                <a:spcPts val="0"/>
              </a:spcBef>
              <a:spcAft>
                <a:spcPts val="0"/>
              </a:spcAft>
              <a:buClr>
                <a:schemeClr val="dk1"/>
              </a:buClr>
              <a:buSzPts val="1100"/>
              <a:buFont typeface="Arial"/>
              <a:buNone/>
            </a:pPr>
            <a:r>
              <a:rPr lang="en-US"/>
              <a:t>Furthermore, no complications discovered with on/off cycle and overheating for magnetometer during the test.</a:t>
            </a:r>
            <a:endParaRPr/>
          </a:p>
        </p:txBody>
      </p:sp>
      <p:sp>
        <p:nvSpPr>
          <p:cNvPr id="635" name="Google Shape;635;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84dfff5b95_0_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Dalton (work with Sam to create speaker notes)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Chill Test was designed to determine if the program could operate in a cold environment with a range of -20℃ to -30℃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test was run 2 times, where the Raspberry Pi was placed in freezer for 12 hour period. During testing, temperatures range from -8℃  to -32℃  with measurements taken every half hour. The payload was also placed in airtight container to control for moisture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In the end, the payload passed the test, as data collected during the test was consistent with data gathered while at room temperature</a:t>
            </a:r>
            <a:endParaRPr/>
          </a:p>
          <a:p>
            <a:pPr indent="0" lvl="0" marL="0" rtl="0" algn="l">
              <a:spcBef>
                <a:spcPts val="0"/>
              </a:spcBef>
              <a:spcAft>
                <a:spcPts val="0"/>
              </a:spcAft>
              <a:buClr>
                <a:schemeClr val="dk1"/>
              </a:buClr>
              <a:buSzPts val="1100"/>
              <a:buFont typeface="Arial"/>
              <a:buNone/>
            </a:pPr>
            <a:r>
              <a:rPr lang="en-US"/>
              <a:t>The payload also did not suffer any physical damage for the slight increase of moisture even in the airtight container. </a:t>
            </a:r>
            <a:endParaRPr/>
          </a:p>
          <a:p>
            <a:pPr indent="0" lvl="0" marL="0" rtl="0" algn="l">
              <a:spcBef>
                <a:spcPts val="0"/>
              </a:spcBef>
              <a:spcAft>
                <a:spcPts val="0"/>
              </a:spcAft>
              <a:buNone/>
            </a:pPr>
            <a:r>
              <a:t/>
            </a:r>
            <a:endParaRPr/>
          </a:p>
        </p:txBody>
      </p:sp>
      <p:sp>
        <p:nvSpPr>
          <p:cNvPr id="656" name="Google Shape;656;g84dfff5b95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4dfff5b95_0_5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Dalton (work with Sam to create speaker notes)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Rumble Test was designed to determine if the program could operate under launch conditions while maintaining structural stability.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First, we powered the Pi on and attached it to the handlebars of a mountain bike. Then, we took it on an hour long (rough) bike ride.</a:t>
            </a:r>
            <a:endParaRPr/>
          </a:p>
          <a:p>
            <a:pPr indent="0" lvl="0" marL="0" rtl="0" algn="l">
              <a:spcBef>
                <a:spcPts val="0"/>
              </a:spcBef>
              <a:spcAft>
                <a:spcPts val="0"/>
              </a:spcAft>
              <a:buNone/>
            </a:pPr>
            <a:r>
              <a:rPr lang="en-US"/>
              <a:t>Then, for 15 minutes it was shaken by the base as violently as possible.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In the end, the payload passed the test, as data collected after the test was consistent with data gathered while stationary. The payload did not budge. All electronics were secured and withstood the most violent shaking with ease. </a:t>
            </a:r>
            <a:endParaRPr/>
          </a:p>
          <a:p>
            <a:pPr indent="0" lvl="0" marL="0" rtl="0" algn="l">
              <a:spcBef>
                <a:spcPts val="0"/>
              </a:spcBef>
              <a:spcAft>
                <a:spcPts val="0"/>
              </a:spcAft>
              <a:buNone/>
            </a:pPr>
            <a:r>
              <a:rPr lang="en-US"/>
              <a:t>Lastly, all mounting hardware was checked thoroughly after this test, and no problems were discovered.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673" name="Google Shape;673;g84dfff5b95_0_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84dfff5b95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Dalton </a:t>
            </a:r>
            <a:endParaRPr/>
          </a:p>
        </p:txBody>
      </p:sp>
      <p:sp>
        <p:nvSpPr>
          <p:cNvPr id="688" name="Google Shape;688;g84dfff5b95_0_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a:t>
            </a:r>
            <a:endParaRPr/>
          </a:p>
          <a:p>
            <a:pPr indent="0" lvl="0" marL="0" rtl="0" algn="l">
              <a:spcBef>
                <a:spcPts val="0"/>
              </a:spcBef>
              <a:spcAft>
                <a:spcPts val="0"/>
              </a:spcAft>
              <a:buNone/>
            </a:pPr>
            <a:r>
              <a:rPr lang="en-US"/>
              <a:t>Say something like: This is our bonus content, in the form of outreach</a:t>
            </a:r>
            <a:endParaRPr/>
          </a:p>
          <a:p>
            <a:pPr indent="0" lvl="0" marL="0" rtl="0" algn="l">
              <a:spcBef>
                <a:spcPts val="0"/>
              </a:spcBef>
              <a:spcAft>
                <a:spcPts val="0"/>
              </a:spcAft>
              <a:buNone/>
            </a:pPr>
            <a:r>
              <a:t/>
            </a:r>
            <a:endParaRPr/>
          </a:p>
        </p:txBody>
      </p:sp>
      <p:sp>
        <p:nvSpPr>
          <p:cNvPr id="703" name="Google Shape;703;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p2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a:t>
            </a:r>
            <a:endParaRPr/>
          </a:p>
          <a:p>
            <a:pPr indent="0" lvl="0" marL="0" rtl="0" algn="l">
              <a:spcBef>
                <a:spcPts val="0"/>
              </a:spcBef>
              <a:spcAft>
                <a:spcPts val="0"/>
              </a:spcAft>
              <a:buNone/>
            </a:pPr>
            <a:r>
              <a:rPr lang="en-US"/>
              <a:t>From the INSPIRESS competition we participated in last semester, we learned that there is a significant drop in math and science liking and interest in middle school. We wanted to know why and if there’s any way, even in our own school, to fix this issue. </a:t>
            </a:r>
            <a:endParaRPr/>
          </a:p>
          <a:p>
            <a:pPr indent="0" lvl="0" marL="0" rtl="0" algn="l">
              <a:spcBef>
                <a:spcPts val="0"/>
              </a:spcBef>
              <a:spcAft>
                <a:spcPts val="0"/>
              </a:spcAft>
              <a:buNone/>
            </a:pPr>
            <a:r>
              <a:rPr lang="en-US"/>
              <a:t>We originally wanted to survey our school and the general public, but due to COVID-19 we had to change our plans. We originally wanted to fix not being able to host events with an online survey. We shared it with our peers and other teams but a lack of response made it ineffective. Now, we are going to focus on our school. Specifically 6th through 8th grade. </a:t>
            </a:r>
            <a:endParaRPr/>
          </a:p>
          <a:p>
            <a:pPr indent="0" lvl="0" marL="0" rtl="0" algn="l">
              <a:spcBef>
                <a:spcPts val="0"/>
              </a:spcBef>
              <a:spcAft>
                <a:spcPts val="0"/>
              </a:spcAft>
              <a:buNone/>
            </a:pPr>
            <a:r>
              <a:rPr lang="en-US"/>
              <a:t>We wanted to do this because without science and math we wouldn’t have this </a:t>
            </a:r>
            <a:r>
              <a:rPr lang="en-US"/>
              <a:t>opportunity</a:t>
            </a:r>
            <a:r>
              <a:rPr lang="en-US"/>
              <a:t>. And by what we have seen with our study and other studies that have looked at the same thing, is that this drop in middle school is universal. It must be something we’re doing. So how can we adapt and fix it?</a:t>
            </a:r>
            <a:endParaRPr/>
          </a:p>
          <a:p>
            <a:pPr indent="0" lvl="0" marL="0" rtl="0" algn="l">
              <a:spcBef>
                <a:spcPts val="0"/>
              </a:spcBef>
              <a:spcAft>
                <a:spcPts val="0"/>
              </a:spcAft>
              <a:buClr>
                <a:schemeClr val="dk1"/>
              </a:buClr>
              <a:buSzPts val="1100"/>
              <a:buFont typeface="Arial"/>
              <a:buNone/>
            </a:pPr>
            <a:r>
              <a:rPr lang="en-US"/>
              <a:t>We surveyed the middle school with a survey from UAH that we modified with our own short answer portion. After collecting and analyzing the data we drew our own conclusions which are shown on the next slide.</a:t>
            </a:r>
            <a:endParaRPr/>
          </a:p>
        </p:txBody>
      </p:sp>
      <p:sp>
        <p:nvSpPr>
          <p:cNvPr id="709" name="Google Shape;70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803727a917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803727a91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a:t>
            </a:r>
            <a:endParaRPr/>
          </a:p>
          <a:p>
            <a:pPr indent="0" lvl="0" marL="0" rtl="0" algn="l">
              <a:spcBef>
                <a:spcPts val="0"/>
              </a:spcBef>
              <a:spcAft>
                <a:spcPts val="0"/>
              </a:spcAft>
              <a:buNone/>
            </a:pPr>
            <a:r>
              <a:rPr lang="en-US"/>
              <a:t>From my results I noticed one thing, middle school is a time where students as people go through the most change mentally. That means that school’s need to make how and what we learn in middle school adaptive to each grade and in some cases each student. Here’s what we learned...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6th grade, overall, boys do better in science and girls do better in math. 6th grade students in math like learning through activities that actively engage them, and dislike having a lot homework. </a:t>
            </a:r>
            <a:r>
              <a:rPr lang="en-US"/>
              <a:t>When it comes to science it’s the same for the activities, but instead of homework they dislike notes. </a:t>
            </a:r>
            <a:endParaRPr/>
          </a:p>
          <a:p>
            <a:pPr indent="0" lvl="0" marL="0" rtl="0" algn="l">
              <a:spcBef>
                <a:spcPts val="0"/>
              </a:spcBef>
              <a:spcAft>
                <a:spcPts val="0"/>
              </a:spcAft>
              <a:buNone/>
            </a:pPr>
            <a:r>
              <a:rPr lang="en-US"/>
              <a:t>This makes sense, these kids are younger and enjoy learning through engagement and not just sitting in class taking notes or spending lots of time at home doing homework.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7th grade, overall female do the best across the board. My hypothesis is that once again we don’t tailor how we are teaching to the age. It more than just what we choose to teach them at what age it’s how. Just like 6th grade, students in math and science both enjoy having engaging activities and want to do them more. They in both science and math dislike the time </a:t>
            </a:r>
            <a:r>
              <a:rPr lang="en-US"/>
              <a:t>requirement</a:t>
            </a:r>
            <a:r>
              <a:rPr lang="en-US"/>
              <a:t> and a lack of engagement.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in 8th grade, right before the transition to high school, we see that in both math and science, they enjoy what they are learning, just not how.  They dislike the amount of stress placed on them and rather spend time enjoying actively learning through activities.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 conclusion, overall, we see one common answer...engagement. In middle school, even as I remember, teacher’s always stressed us about being ready for high school and try to treat like we’re already there as much as possible. I think that from what we learned from our surveys, we need to stop treating middle school students like the high school students their not yet, and treat them like the ages they are. Their younger and I think that we could see major </a:t>
            </a:r>
            <a:r>
              <a:rPr lang="en-US"/>
              <a:t>improvement</a:t>
            </a:r>
            <a:r>
              <a:rPr lang="en-US"/>
              <a:t> in this drop if we change how we’re teaching to be custom to them. </a:t>
            </a:r>
            <a:endParaRPr/>
          </a:p>
        </p:txBody>
      </p:sp>
      <p:sp>
        <p:nvSpPr>
          <p:cNvPr id="719" name="Google Shape;719;g803727a917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803ee877ca_0_48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a:t>
            </a:r>
            <a:endParaRPr/>
          </a:p>
        </p:txBody>
      </p:sp>
      <p:sp>
        <p:nvSpPr>
          <p:cNvPr id="731" name="Google Shape;731;g803ee877ca_0_4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8519127543_1_2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*Good*</a:t>
            </a:r>
            <a:endParaRPr/>
          </a:p>
          <a:p>
            <a:pPr indent="0" lvl="0" marL="0" rtl="0" algn="l">
              <a:spcBef>
                <a:spcPts val="0"/>
              </a:spcBef>
              <a:spcAft>
                <a:spcPts val="0"/>
              </a:spcAft>
              <a:buNone/>
            </a:pPr>
            <a:r>
              <a:rPr lang="en-US"/>
              <a:t>Morgan </a:t>
            </a:r>
            <a:endParaRPr/>
          </a:p>
          <a:p>
            <a:pPr indent="0" lvl="0" marL="0" rtl="0" algn="l">
              <a:spcBef>
                <a:spcPts val="0"/>
              </a:spcBef>
              <a:spcAft>
                <a:spcPts val="0"/>
              </a:spcAft>
              <a:buNone/>
            </a:pPr>
            <a:r>
              <a:rPr lang="en-US"/>
              <a:t>Our team wanted to continue with our trend of basing our team identity around famous bands and singers, the last competition we participated in with UAH we used the band Queen, this time we have gone with David Bowie. Our logo is the earth, our view from the space station, and the famous bowie lighting bolt. Our name as you know is the “Space </a:t>
            </a:r>
            <a:r>
              <a:rPr lang="en-US"/>
              <a:t>Oddities</a:t>
            </a:r>
            <a:r>
              <a:rPr lang="en-US"/>
              <a:t>” which alludes to one of his songs, “Space Oddity”, our slogan is a line from the song “for here I am sitting in my tin can, far above the world”. We thought this was fitting to use because it somewhat describes the ISS where our payload is going to possibly end up and the end of this project.</a:t>
            </a:r>
            <a:endParaRPr/>
          </a:p>
        </p:txBody>
      </p:sp>
      <p:sp>
        <p:nvSpPr>
          <p:cNvPr id="291" name="Google Shape;291;g8519127543_1_2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first requirement is that the payload is no larger than sixty-five by fifty-six and a half by </a:t>
            </a:r>
            <a:r>
              <a:rPr lang="en-US"/>
              <a:t>nineteen</a:t>
            </a:r>
            <a:r>
              <a:rPr lang="en-US"/>
              <a:t> millimeters. Our payload is sixty-two by fifty-six by </a:t>
            </a:r>
            <a:r>
              <a:rPr lang="en-US"/>
              <a:t>nineteen</a:t>
            </a:r>
            <a:r>
              <a:rPr lang="en-US"/>
              <a:t> millimeters, meeting the spatial requirement.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second </a:t>
            </a:r>
            <a:r>
              <a:rPr lang="en-US"/>
              <a:t>requirement</a:t>
            </a:r>
            <a:r>
              <a:rPr lang="en-US"/>
              <a:t> is that the payload needed to be </a:t>
            </a:r>
            <a:r>
              <a:rPr lang="en-US"/>
              <a:t>securely</a:t>
            </a:r>
            <a:r>
              <a:rPr lang="en-US"/>
              <a:t> mounted to our Pi, we verified this by </a:t>
            </a:r>
            <a:r>
              <a:rPr lang="en-US"/>
              <a:t>performing</a:t>
            </a:r>
            <a:r>
              <a:rPr lang="en-US"/>
              <a:t> a rumble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also verified that our payload can successfully interface with the forty pin header on Pi via the utility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payload needed to have a data rate of five kilobytes per second of less, and to do this our payload passed a utility test and has a max of zero point six kilobytes per second max.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verified that our payload can package data successfully into JSON packets and move those packets to /tmp/experiment/ folder via the utility test.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also needed to make sure that our payload didn’t harm to AR2A mission in any way and have a EMF below two gauss, and our payload emits one point five gauss.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37" name="Google Shape;73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77e634f541_4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 (leadership), Morgan (outreach)</a:t>
            </a:r>
            <a:endParaRPr/>
          </a:p>
          <a:p>
            <a:pPr indent="0" lvl="0" marL="0" rtl="0" algn="l">
              <a:spcBef>
                <a:spcPts val="0"/>
              </a:spcBef>
              <a:spcAft>
                <a:spcPts val="0"/>
              </a:spcAft>
              <a:buNone/>
            </a:pPr>
            <a:r>
              <a:rPr lang="en-US"/>
              <a:t>Learn how to adapt to different situations and different methods of communications - Leadership?</a:t>
            </a:r>
            <a:endParaRPr/>
          </a:p>
          <a:p>
            <a:pPr indent="0" lvl="0" marL="0" rtl="0" algn="l">
              <a:spcBef>
                <a:spcPts val="0"/>
              </a:spcBef>
              <a:spcAft>
                <a:spcPts val="0"/>
              </a:spcAft>
              <a:buNone/>
            </a:pPr>
            <a:r>
              <a:rPr lang="en-US"/>
              <a:t>Plans always go awry and back-ups are needed greatly.</a:t>
            </a:r>
            <a:endParaRPr/>
          </a:p>
        </p:txBody>
      </p:sp>
      <p:sp>
        <p:nvSpPr>
          <p:cNvPr id="746" name="Google Shape;746;g77e634f541_4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77e634f541_4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 (programming), Dalton/Emann (testing)</a:t>
            </a:r>
            <a:endParaRPr/>
          </a:p>
          <a:p>
            <a:pPr indent="0" lvl="0" marL="0" rtl="0" algn="l">
              <a:spcBef>
                <a:spcPts val="0"/>
              </a:spcBef>
              <a:spcAft>
                <a:spcPts val="0"/>
              </a:spcAft>
              <a:buNone/>
            </a:pPr>
            <a:r>
              <a:rPr lang="en-US"/>
              <a:t>Learn how to adapt to different situations and different methods of communications - Leadership?</a:t>
            </a:r>
            <a:endParaRPr/>
          </a:p>
          <a:p>
            <a:pPr indent="0" lvl="0" marL="0" rtl="0" algn="l">
              <a:spcBef>
                <a:spcPts val="0"/>
              </a:spcBef>
              <a:spcAft>
                <a:spcPts val="0"/>
              </a:spcAft>
              <a:buNone/>
            </a:pPr>
            <a:r>
              <a:rPr lang="en-US"/>
              <a:t>Plans always go awry and back-ups are needed greatly.</a:t>
            </a:r>
            <a:endParaRPr/>
          </a:p>
        </p:txBody>
      </p:sp>
      <p:sp>
        <p:nvSpPr>
          <p:cNvPr id="757" name="Google Shape;757;g77e634f541_4_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a:p>
            <a:pPr indent="0" lvl="0" marL="0" rtl="0" algn="l">
              <a:spcBef>
                <a:spcPts val="0"/>
              </a:spcBef>
              <a:spcAft>
                <a:spcPts val="0"/>
              </a:spcAft>
              <a:buNone/>
            </a:pPr>
            <a:r>
              <a:rPr lang="en-US"/>
              <a:t>In summary, the science </a:t>
            </a:r>
            <a:r>
              <a:rPr lang="en-US"/>
              <a:t>objective</a:t>
            </a:r>
            <a:r>
              <a:rPr lang="en-US"/>
              <a:t> for our payload is the effects of Earth’s Magnetic Field on EMF Strength</a:t>
            </a:r>
            <a:endParaRPr/>
          </a:p>
          <a:p>
            <a:pPr indent="0" lvl="0" marL="0" rtl="0" algn="l">
              <a:spcBef>
                <a:spcPts val="0"/>
              </a:spcBef>
              <a:spcAft>
                <a:spcPts val="0"/>
              </a:spcAft>
              <a:buNone/>
            </a:pPr>
            <a:r>
              <a:rPr lang="en-US"/>
              <a:t>THe </a:t>
            </a:r>
            <a:r>
              <a:rPr lang="en-US"/>
              <a:t>payload consists of  </a:t>
            </a:r>
            <a:r>
              <a:rPr lang="en-US"/>
              <a:t> a Grove Pi Electromagnet and H-M-C-5-8-8-3-L Magnetometer and schematics of it can be seen to the side as well as the physical payload . It is 62 x 56 x 18.8 mm,  and emits 1.5 gauss. It Outputs 03. kilobytes per second , with a max 0.6 </a:t>
            </a:r>
            <a:r>
              <a:rPr lang="en-US"/>
              <a:t>kB</a:t>
            </a:r>
            <a:r>
              <a:rPr lang="en-US"/>
              <a:t>ps. The program consists of 6 major parts, a control program, magnet program, </a:t>
            </a:r>
            <a:r>
              <a:rPr lang="en-US"/>
              <a:t>transfer</a:t>
            </a:r>
            <a:r>
              <a:rPr lang="en-US"/>
              <a:t> program, monitor program, UAH’s data programs, and restart program.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US"/>
              <a:t>The payload was tested to meet functional requirements, with the utility test testing its basic functions. HEre the payload </a:t>
            </a:r>
            <a:r>
              <a:rPr lang="en-US"/>
              <a:t>operated</a:t>
            </a:r>
            <a:r>
              <a:rPr lang="en-US"/>
              <a:t> </a:t>
            </a:r>
            <a:r>
              <a:rPr lang="en-US"/>
              <a:t>correctly</a:t>
            </a:r>
            <a:r>
              <a:rPr lang="en-US"/>
              <a:t> with a max </a:t>
            </a:r>
            <a:r>
              <a:rPr lang="en-US"/>
              <a:t>kB</a:t>
            </a:r>
            <a:r>
              <a:rPr lang="en-US"/>
              <a:t>ps of 0.6. THe </a:t>
            </a:r>
            <a:r>
              <a:rPr lang="en-US"/>
              <a:t>Afterburn</a:t>
            </a:r>
            <a:r>
              <a:rPr lang="en-US"/>
              <a:t> test, solved an overheating problem with an on/off cycle. </a:t>
            </a:r>
            <a:r>
              <a:rPr lang="en-US"/>
              <a:t>The</a:t>
            </a:r>
            <a:r>
              <a:rPr lang="en-US"/>
              <a:t> EMP test demonstrated the successful establishment of an electromagnetic field with 1.5 gauss. Finally, the operational tests looked into the payloads </a:t>
            </a:r>
            <a:r>
              <a:rPr lang="en-US"/>
              <a:t>environment</a:t>
            </a:r>
            <a:r>
              <a:rPr lang="en-US"/>
              <a:t> survivability. By the end, the payload </a:t>
            </a:r>
            <a:r>
              <a:rPr lang="en-US"/>
              <a:t>demonstrated</a:t>
            </a:r>
            <a:r>
              <a:rPr lang="en-US"/>
              <a:t> its ability to survive from -</a:t>
            </a:r>
            <a:r>
              <a:rPr lang="en-US"/>
              <a:t>32 degrees</a:t>
            </a:r>
            <a:r>
              <a:rPr lang="en-US"/>
              <a:t> </a:t>
            </a:r>
            <a:r>
              <a:rPr lang="en-US"/>
              <a:t>Celsius</a:t>
            </a:r>
            <a:r>
              <a:rPr lang="en-US"/>
              <a:t> to 60 </a:t>
            </a:r>
            <a:r>
              <a:rPr lang="en-US"/>
              <a:t>degrees</a:t>
            </a:r>
            <a:r>
              <a:rPr lang="en-US"/>
              <a:t>, as well as survive heavy vibrations and </a:t>
            </a:r>
            <a:r>
              <a:rPr lang="en-US"/>
              <a:t>vacuum</a:t>
            </a:r>
            <a:r>
              <a:rPr lang="en-US"/>
              <a:t> </a:t>
            </a:r>
            <a:r>
              <a:rPr lang="en-US"/>
              <a:t>conditions</a:t>
            </a:r>
            <a:r>
              <a:rPr lang="en-US"/>
              <a:t>.   </a:t>
            </a:r>
            <a:endParaRPr/>
          </a:p>
          <a:p>
            <a:pPr indent="0" lvl="0" marL="0" rtl="0" algn="l">
              <a:spcBef>
                <a:spcPts val="0"/>
              </a:spcBef>
              <a:spcAft>
                <a:spcPts val="0"/>
              </a:spcAft>
              <a:buClr>
                <a:schemeClr val="dk1"/>
              </a:buClr>
              <a:buSzPts val="1100"/>
              <a:buFont typeface="Arial"/>
              <a:buNone/>
            </a:pPr>
            <a:r>
              <a:rPr lang="en-US"/>
              <a:t>Thank you for listening to our presentation.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768" name="Google Shape;768;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519127543_1_2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a:t>Ben</a:t>
            </a:r>
            <a:endParaRPr/>
          </a:p>
          <a:p>
            <a:pPr indent="0" lvl="0" marL="0" rtl="0" algn="l">
              <a:lnSpc>
                <a:spcPct val="115000"/>
              </a:lnSpc>
              <a:spcBef>
                <a:spcPts val="0"/>
              </a:spcBef>
              <a:spcAft>
                <a:spcPts val="0"/>
              </a:spcAft>
              <a:buClr>
                <a:schemeClr val="dk1"/>
              </a:buClr>
              <a:buSzPts val="1100"/>
              <a:buFont typeface="Arial"/>
              <a:buNone/>
            </a:pPr>
            <a:r>
              <a:rPr lang="en-US"/>
              <a:t>The ACES Red 2A Payload ISS Experiment is an external pallet experiment sponsored by U.S. Space and Missile Defense Command </a:t>
            </a:r>
            <a:endParaRPr/>
          </a:p>
          <a:p>
            <a:pPr indent="0" lvl="0" marL="0" rtl="0" algn="l">
              <a:lnSpc>
                <a:spcPct val="115000"/>
              </a:lnSpc>
              <a:spcBef>
                <a:spcPts val="0"/>
              </a:spcBef>
              <a:spcAft>
                <a:spcPts val="0"/>
              </a:spcAft>
              <a:buClr>
                <a:schemeClr val="dk1"/>
              </a:buClr>
              <a:buSzPts val="1100"/>
              <a:buFont typeface="Arial"/>
              <a:buNone/>
            </a:pPr>
            <a:r>
              <a:rPr lang="en-US"/>
              <a:t>It consists of 3 different objectives. We will focus on the third objective, investigating low cost small satellite technologies using Raspberry Pis.</a:t>
            </a:r>
            <a:endParaRPr/>
          </a:p>
          <a:p>
            <a:pPr indent="0" lvl="0" marL="0" rtl="0" algn="l">
              <a:lnSpc>
                <a:spcPct val="115000"/>
              </a:lnSpc>
              <a:spcBef>
                <a:spcPts val="0"/>
              </a:spcBef>
              <a:spcAft>
                <a:spcPts val="0"/>
              </a:spcAft>
              <a:buNone/>
            </a:pPr>
            <a:r>
              <a:rPr lang="en-US"/>
              <a:t>If chosen, the schedule should consist of the payload being shipped to the pallet integrator in January of 2021. In December of the same year, the payload will be launched to the ISS where the year long experiment will take place.</a:t>
            </a:r>
            <a:endParaRPr/>
          </a:p>
        </p:txBody>
      </p:sp>
      <p:sp>
        <p:nvSpPr>
          <p:cNvPr id="301" name="Google Shape;301;g8519127543_1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8519127543_1_3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8519127543_1_3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Ben</a:t>
            </a:r>
            <a:endParaRPr/>
          </a:p>
          <a:p>
            <a:pPr indent="0" lvl="0" marL="0" rtl="0" algn="l">
              <a:spcBef>
                <a:spcPts val="0"/>
              </a:spcBef>
              <a:spcAft>
                <a:spcPts val="0"/>
              </a:spcAft>
              <a:buNone/>
            </a:pPr>
            <a:r>
              <a:rPr lang="en-US"/>
              <a:t>Mechanical requirements include a size of 65 x 56.5 x 19 millimeters, launch environment survivability, and the project cannot interfere with the rest of the mission. The pinout must be the same as the one found on the Pi, and should also be compliant with our Pi hat. Our sensors and materials should be purchased from reputable sources and be no more that 50$. Our software must be developed on the Pi and operate the pi hat. Our data rate must also not exceed 5 kilobytes per second. Next slide please</a:t>
            </a:r>
            <a:endParaRPr/>
          </a:p>
        </p:txBody>
      </p:sp>
      <p:sp>
        <p:nvSpPr>
          <p:cNvPr id="314" name="Google Shape;314;g8519127543_1_3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a:t>
            </a:r>
            <a:endParaRPr/>
          </a:p>
        </p:txBody>
      </p:sp>
      <p:sp>
        <p:nvSpPr>
          <p:cNvPr id="323" name="Google Shape;323;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*Make order match slide 9</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Ben</a:t>
            </a:r>
            <a:endParaRPr/>
          </a:p>
          <a:p>
            <a:pPr indent="0" lvl="0" marL="0" rtl="0" algn="l">
              <a:spcBef>
                <a:spcPts val="0"/>
              </a:spcBef>
              <a:spcAft>
                <a:spcPts val="0"/>
              </a:spcAft>
              <a:buNone/>
            </a:pPr>
            <a:r>
              <a:rPr lang="en-US"/>
              <a:t>Our first potential science objective was the study of earth’s magnetic field on EMF strength. This would provide beneficial data for future </a:t>
            </a:r>
            <a:r>
              <a:rPr lang="en-US"/>
              <a:t>space flights</a:t>
            </a:r>
            <a:r>
              <a:rPr lang="en-US"/>
              <a:t> that used equipment sensitive to magnetic fields.</a:t>
            </a:r>
            <a:endParaRPr/>
          </a:p>
          <a:p>
            <a:pPr indent="0" lvl="0" marL="0" rtl="0" algn="l">
              <a:spcBef>
                <a:spcPts val="0"/>
              </a:spcBef>
              <a:spcAft>
                <a:spcPts val="0"/>
              </a:spcAft>
              <a:buClr>
                <a:schemeClr val="dk1"/>
              </a:buClr>
              <a:buSzPts val="1100"/>
              <a:buFont typeface="Arial"/>
              <a:buNone/>
            </a:pPr>
            <a:r>
              <a:rPr lang="en-US"/>
              <a:t>Our second potential science objective was investigating the speed and efficiency of standard and space grade fiber optic in space. We hoped to determine the differences between the two, which could have helped save some of the money spent on space grade fiber optics.</a:t>
            </a:r>
            <a:endParaRPr/>
          </a:p>
          <a:p>
            <a:pPr indent="0" lvl="0" marL="0" rtl="0" algn="l">
              <a:spcBef>
                <a:spcPts val="0"/>
              </a:spcBef>
              <a:spcAft>
                <a:spcPts val="0"/>
              </a:spcAft>
              <a:buNone/>
            </a:pPr>
            <a:r>
              <a:rPr lang="en-US"/>
              <a:t>Our third potential science objective was the degradation of pharmaceuticals in space. This would be an investigation into the effects of a low gravity, isolated environment on certain types of drugs and pharmaceuticals. </a:t>
            </a:r>
            <a:endParaRPr/>
          </a:p>
        </p:txBody>
      </p:sp>
      <p:sp>
        <p:nvSpPr>
          <p:cNvPr id="329" name="Google Shape;32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this scientific objectives trade study, the figures of merit or FOMs were Interest of Team,  Measurement Method, P Success Likelihood, Sensor Simplicity, Sensor Resolution, Scientific Ramification, Public Interest, Program Simplicity and Test Reliability.  They were weighted on a scale of either 1, 3 or 9. The Science Objectives were then given a score for each FOM, either 1,3, or 9, and then multiplied by the weight to give a final score. Electromagnet Strength was chosen as the team’s science objective due to a high </a:t>
            </a:r>
            <a:r>
              <a:rPr lang="en-US"/>
              <a:t>measurement</a:t>
            </a:r>
            <a:r>
              <a:rPr lang="en-US"/>
              <a:t> method, Likelihood of success and test reliability scores *include a mention of which FOMs were created by us by UAH*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38" name="Google Shape;338;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rgbClr val="888888"/>
              </a:buClr>
              <a:buSzPts val="28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60"/>
              </a:spcBef>
              <a:spcAft>
                <a:spcPts val="0"/>
              </a:spcAft>
              <a:buClr>
                <a:srgbClr val="888888"/>
              </a:buClr>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0" name="Google Shape;20;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4" name="Shape 74"/>
        <p:cNvGrpSpPr/>
        <p:nvPr/>
      </p:nvGrpSpPr>
      <p:grpSpPr>
        <a:xfrm>
          <a:off x="0" y="0"/>
          <a:ext cx="0" cy="0"/>
          <a:chOff x="0" y="0"/>
          <a:chExt cx="0" cy="0"/>
        </a:xfrm>
      </p:grpSpPr>
      <p:sp>
        <p:nvSpPr>
          <p:cNvPr id="75" name="Google Shape;75;p11"/>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1"/>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0" name="Shape 80"/>
        <p:cNvGrpSpPr/>
        <p:nvPr/>
      </p:nvGrpSpPr>
      <p:grpSpPr>
        <a:xfrm>
          <a:off x="0" y="0"/>
          <a:ext cx="0" cy="0"/>
          <a:chOff x="0" y="0"/>
          <a:chExt cx="0" cy="0"/>
        </a:xfrm>
      </p:grpSpPr>
      <p:sp>
        <p:nvSpPr>
          <p:cNvPr id="81" name="Google Shape;81;p12"/>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2"/>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3" name="Google Shape;83;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3" name="Shape 93"/>
        <p:cNvGrpSpPr/>
        <p:nvPr/>
      </p:nvGrpSpPr>
      <p:grpSpPr>
        <a:xfrm>
          <a:off x="0" y="0"/>
          <a:ext cx="0" cy="0"/>
          <a:chOff x="0" y="0"/>
          <a:chExt cx="0" cy="0"/>
        </a:xfrm>
      </p:grpSpPr>
      <p:sp>
        <p:nvSpPr>
          <p:cNvPr id="94" name="Google Shape;94;p14"/>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2800"/>
              <a:buFont typeface="Tahoma"/>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4"/>
          <p:cNvSpPr txBox="1"/>
          <p:nvPr>
            <p:ph idx="1" type="body"/>
          </p:nvPr>
        </p:nvSpPr>
        <p:spPr>
          <a:xfrm>
            <a:off x="457200" y="1219200"/>
            <a:ext cx="8229600" cy="4906964"/>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99" name="Google Shape;99;p14"/>
          <p:cNvCxnSpPr/>
          <p:nvPr/>
        </p:nvCxnSpPr>
        <p:spPr>
          <a:xfrm>
            <a:off x="0" y="1066800"/>
            <a:ext cx="9144000" cy="0"/>
          </a:xfrm>
          <a:prstGeom prst="straightConnector1">
            <a:avLst/>
          </a:prstGeom>
          <a:noFill/>
          <a:ln cap="flat" cmpd="sng" w="9525">
            <a:solidFill>
              <a:srgbClr val="4A7DBA"/>
            </a:solidFill>
            <a:prstDash val="solid"/>
            <a:round/>
            <a:headEnd len="sm" w="sm" type="none"/>
            <a:tailEnd len="sm" w="sm" type="none"/>
          </a:ln>
        </p:spPr>
      </p:cxnSp>
      <p:sp>
        <p:nvSpPr>
          <p:cNvPr id="100" name="Google Shape;100;p14"/>
          <p:cNvSpPr/>
          <p:nvPr>
            <p:ph idx="2" type="pic"/>
          </p:nvPr>
        </p:nvSpPr>
        <p:spPr>
          <a:xfrm>
            <a:off x="76200" y="59446"/>
            <a:ext cx="1219200" cy="952501"/>
          </a:xfrm>
          <a:prstGeom prst="rect">
            <a:avLst/>
          </a:prstGeom>
          <a:no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lvl="4"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01" name="Google Shape;101;p14"/>
          <p:cNvSpPr/>
          <p:nvPr>
            <p:ph idx="3" type="pic"/>
          </p:nvPr>
        </p:nvSpPr>
        <p:spPr>
          <a:xfrm>
            <a:off x="7848600" y="59445"/>
            <a:ext cx="1219200" cy="952501"/>
          </a:xfrm>
          <a:prstGeom prst="rect">
            <a:avLst/>
          </a:prstGeom>
          <a:no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lvl="4"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2" name="Shape 102"/>
        <p:cNvGrpSpPr/>
        <p:nvPr/>
      </p:nvGrpSpPr>
      <p:grpSpPr>
        <a:xfrm>
          <a:off x="0" y="0"/>
          <a:ext cx="0" cy="0"/>
          <a:chOff x="0" y="0"/>
          <a:chExt cx="0" cy="0"/>
        </a:xfrm>
      </p:grpSpPr>
      <p:sp>
        <p:nvSpPr>
          <p:cNvPr id="103" name="Google Shape;103;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4" name="Google Shape;104;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560"/>
              </a:spcBef>
              <a:spcAft>
                <a:spcPts val="0"/>
              </a:spcAft>
              <a:buClr>
                <a:srgbClr val="888888"/>
              </a:buClr>
              <a:buSzPts val="28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400"/>
              </a:spcBef>
              <a:spcAft>
                <a:spcPts val="0"/>
              </a:spcAft>
              <a:buClr>
                <a:srgbClr val="888888"/>
              </a:buClr>
              <a:buSzPts val="2000"/>
              <a:buNone/>
              <a:defRPr>
                <a:solidFill>
                  <a:srgbClr val="888888"/>
                </a:solidFill>
              </a:defRPr>
            </a:lvl3pPr>
            <a:lvl4pPr lvl="3" algn="ctr">
              <a:spcBef>
                <a:spcPts val="360"/>
              </a:spcBef>
              <a:spcAft>
                <a:spcPts val="0"/>
              </a:spcAft>
              <a:buClr>
                <a:srgbClr val="888888"/>
              </a:buClr>
              <a:buSzPts val="1800"/>
              <a:buNone/>
              <a:defRPr>
                <a:solidFill>
                  <a:srgbClr val="888888"/>
                </a:solidFill>
              </a:defRPr>
            </a:lvl4pPr>
            <a:lvl5pPr lvl="4" algn="ctr">
              <a:spcBef>
                <a:spcPts val="360"/>
              </a:spcBef>
              <a:spcAft>
                <a:spcPts val="0"/>
              </a:spcAft>
              <a:buClr>
                <a:srgbClr val="888888"/>
              </a:buClr>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05" name="Google Shape;105;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8" name="Shape 108"/>
        <p:cNvGrpSpPr/>
        <p:nvPr/>
      </p:nvGrpSpPr>
      <p:grpSpPr>
        <a:xfrm>
          <a:off x="0" y="0"/>
          <a:ext cx="0" cy="0"/>
          <a:chOff x="0" y="0"/>
          <a:chExt cx="0" cy="0"/>
        </a:xfrm>
      </p:grpSpPr>
      <p:sp>
        <p:nvSpPr>
          <p:cNvPr id="109" name="Google Shape;109;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Tahoma"/>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11" name="Google Shape;111;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14" name="Shape 114"/>
        <p:cNvGrpSpPr/>
        <p:nvPr/>
      </p:nvGrpSpPr>
      <p:grpSpPr>
        <a:xfrm>
          <a:off x="0" y="0"/>
          <a:ext cx="0" cy="0"/>
          <a:chOff x="0" y="0"/>
          <a:chExt cx="0" cy="0"/>
        </a:xfrm>
      </p:grpSpPr>
      <p:sp>
        <p:nvSpPr>
          <p:cNvPr id="115" name="Google Shape;115;p17"/>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7" name="Google Shape;117;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8" name="Google Shape;118;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1" name="Shape 121"/>
        <p:cNvGrpSpPr/>
        <p:nvPr/>
      </p:nvGrpSpPr>
      <p:grpSpPr>
        <a:xfrm>
          <a:off x="0" y="0"/>
          <a:ext cx="0" cy="0"/>
          <a:chOff x="0" y="0"/>
          <a:chExt cx="0" cy="0"/>
        </a:xfrm>
      </p:grpSpPr>
      <p:sp>
        <p:nvSpPr>
          <p:cNvPr id="122" name="Google Shape;122;p18"/>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Font typeface="Tahom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4" name="Google Shape;124;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5" name="Google Shape;125;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6" name="Google Shape;126;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7" name="Google Shape;12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0" name="Shape 130"/>
        <p:cNvGrpSpPr/>
        <p:nvPr/>
      </p:nvGrpSpPr>
      <p:grpSpPr>
        <a:xfrm>
          <a:off x="0" y="0"/>
          <a:ext cx="0" cy="0"/>
          <a:chOff x="0" y="0"/>
          <a:chExt cx="0" cy="0"/>
        </a:xfrm>
      </p:grpSpPr>
      <p:sp>
        <p:nvSpPr>
          <p:cNvPr id="131" name="Google Shape;131;p19"/>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5" name="Shape 135"/>
        <p:cNvGrpSpPr/>
        <p:nvPr/>
      </p:nvGrpSpPr>
      <p:grpSpPr>
        <a:xfrm>
          <a:off x="0" y="0"/>
          <a:ext cx="0" cy="0"/>
          <a:chOff x="0" y="0"/>
          <a:chExt cx="0" cy="0"/>
        </a:xfrm>
      </p:grpSpPr>
      <p:sp>
        <p:nvSpPr>
          <p:cNvPr id="136" name="Google Shape;136;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9" name="Shape 139"/>
        <p:cNvGrpSpPr/>
        <p:nvPr/>
      </p:nvGrpSpPr>
      <p:grpSpPr>
        <a:xfrm>
          <a:off x="0" y="0"/>
          <a:ext cx="0" cy="0"/>
          <a:chOff x="0" y="0"/>
          <a:chExt cx="0" cy="0"/>
        </a:xfrm>
      </p:grpSpPr>
      <p:sp>
        <p:nvSpPr>
          <p:cNvPr id="140" name="Google Shape;140;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Tahoma"/>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 name="Google Shape;141;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42" name="Google Shape;142;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3" name="Google Shape;143;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 name="Google Shape;26;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6" name="Shape 146"/>
        <p:cNvGrpSpPr/>
        <p:nvPr/>
      </p:nvGrpSpPr>
      <p:grpSpPr>
        <a:xfrm>
          <a:off x="0" y="0"/>
          <a:ext cx="0" cy="0"/>
          <a:chOff x="0" y="0"/>
          <a:chExt cx="0" cy="0"/>
        </a:xfrm>
      </p:grpSpPr>
      <p:sp>
        <p:nvSpPr>
          <p:cNvPr id="147" name="Google Shape;147;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Tahoma"/>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 name="Google Shape;148;p22"/>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149" name="Google Shape;149;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50" name="Google Shape;150;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53" name="Shape 153"/>
        <p:cNvGrpSpPr/>
        <p:nvPr/>
      </p:nvGrpSpPr>
      <p:grpSpPr>
        <a:xfrm>
          <a:off x="0" y="0"/>
          <a:ext cx="0" cy="0"/>
          <a:chOff x="0" y="0"/>
          <a:chExt cx="0" cy="0"/>
        </a:xfrm>
      </p:grpSpPr>
      <p:sp>
        <p:nvSpPr>
          <p:cNvPr id="154" name="Google Shape;154;p23"/>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 name="Google Shape;155;p23"/>
          <p:cNvSpPr txBox="1"/>
          <p:nvPr>
            <p:ph idx="1" type="body"/>
          </p:nvPr>
        </p:nvSpPr>
        <p:spPr>
          <a:xfrm rot="5400000">
            <a:off x="2309018" y="-251619"/>
            <a:ext cx="4525963"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9" name="Shape 159"/>
        <p:cNvGrpSpPr/>
        <p:nvPr/>
      </p:nvGrpSpPr>
      <p:grpSpPr>
        <a:xfrm>
          <a:off x="0" y="0"/>
          <a:ext cx="0" cy="0"/>
          <a:chOff x="0" y="0"/>
          <a:chExt cx="0" cy="0"/>
        </a:xfrm>
      </p:grpSpPr>
      <p:sp>
        <p:nvSpPr>
          <p:cNvPr id="160" name="Google Shape;160;p24"/>
          <p:cNvSpPr txBox="1"/>
          <p:nvPr>
            <p:ph type="title"/>
          </p:nvPr>
        </p:nvSpPr>
        <p:spPr>
          <a:xfrm rot="5400000">
            <a:off x="4732337" y="2171700"/>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 name="Google Shape;161;p24"/>
          <p:cNvSpPr txBox="1"/>
          <p:nvPr>
            <p:ph idx="1" type="body"/>
          </p:nvPr>
        </p:nvSpPr>
        <p:spPr>
          <a:xfrm rot="5400000">
            <a:off x="541338" y="190501"/>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2" name="Google Shape;162;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72" name="Shape 172"/>
        <p:cNvGrpSpPr/>
        <p:nvPr/>
      </p:nvGrpSpPr>
      <p:grpSpPr>
        <a:xfrm>
          <a:off x="0" y="0"/>
          <a:ext cx="0" cy="0"/>
          <a:chOff x="0" y="0"/>
          <a:chExt cx="0" cy="0"/>
        </a:xfrm>
      </p:grpSpPr>
      <p:sp>
        <p:nvSpPr>
          <p:cNvPr id="173" name="Google Shape;173;p26"/>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2800"/>
              <a:buFont typeface="Tahom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4" name="Google Shape;174;p26"/>
          <p:cNvSpPr txBox="1"/>
          <p:nvPr>
            <p:ph idx="1" type="body"/>
          </p:nvPr>
        </p:nvSpPr>
        <p:spPr>
          <a:xfrm>
            <a:off x="457200" y="1219200"/>
            <a:ext cx="8229600" cy="4907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175" name="Google Shape;175;p2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6" name="Google Shape;176;p2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7" name="Google Shape;177;p2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178" name="Google Shape;178;p26"/>
          <p:cNvCxnSpPr/>
          <p:nvPr/>
        </p:nvCxnSpPr>
        <p:spPr>
          <a:xfrm>
            <a:off x="0" y="1066800"/>
            <a:ext cx="9144000" cy="0"/>
          </a:xfrm>
          <a:prstGeom prst="straightConnector1">
            <a:avLst/>
          </a:prstGeom>
          <a:noFill/>
          <a:ln cap="flat" cmpd="sng" w="9525">
            <a:solidFill>
              <a:srgbClr val="4A7DBA"/>
            </a:solidFill>
            <a:prstDash val="solid"/>
            <a:round/>
            <a:headEnd len="sm" w="sm" type="none"/>
            <a:tailEnd len="sm" w="sm" type="none"/>
          </a:ln>
        </p:spPr>
      </p:cxnSp>
      <p:sp>
        <p:nvSpPr>
          <p:cNvPr id="179" name="Google Shape;179;p26"/>
          <p:cNvSpPr/>
          <p:nvPr>
            <p:ph idx="2" type="pic"/>
          </p:nvPr>
        </p:nvSpPr>
        <p:spPr>
          <a:xfrm>
            <a:off x="76200" y="59446"/>
            <a:ext cx="1219200" cy="952500"/>
          </a:xfrm>
          <a:prstGeom prst="rect">
            <a:avLst/>
          </a:prstGeom>
          <a:no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lvl="4"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80" name="Google Shape;180;p26"/>
          <p:cNvSpPr/>
          <p:nvPr>
            <p:ph idx="3" type="pic"/>
          </p:nvPr>
        </p:nvSpPr>
        <p:spPr>
          <a:xfrm>
            <a:off x="7848600" y="59445"/>
            <a:ext cx="1219200" cy="952500"/>
          </a:xfrm>
          <a:prstGeom prst="rect">
            <a:avLst/>
          </a:prstGeom>
          <a:no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lvl="4"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1" name="Shape 181"/>
        <p:cNvGrpSpPr/>
        <p:nvPr/>
      </p:nvGrpSpPr>
      <p:grpSpPr>
        <a:xfrm>
          <a:off x="0" y="0"/>
          <a:ext cx="0" cy="0"/>
          <a:chOff x="0" y="0"/>
          <a:chExt cx="0" cy="0"/>
        </a:xfrm>
      </p:grpSpPr>
      <p:sp>
        <p:nvSpPr>
          <p:cNvPr id="182" name="Google Shape;182;p27"/>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3" name="Google Shape;183;p27"/>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rtl="0" algn="ctr">
              <a:spcBef>
                <a:spcPts val="560"/>
              </a:spcBef>
              <a:spcAft>
                <a:spcPts val="0"/>
              </a:spcAft>
              <a:buClr>
                <a:srgbClr val="888888"/>
              </a:buClr>
              <a:buSzPts val="2800"/>
              <a:buNone/>
              <a:defRPr>
                <a:solidFill>
                  <a:srgbClr val="888888"/>
                </a:solidFill>
              </a:defRPr>
            </a:lvl1pPr>
            <a:lvl2pPr lvl="1" rtl="0" algn="ctr">
              <a:spcBef>
                <a:spcPts val="480"/>
              </a:spcBef>
              <a:spcAft>
                <a:spcPts val="0"/>
              </a:spcAft>
              <a:buClr>
                <a:srgbClr val="888888"/>
              </a:buClr>
              <a:buSzPts val="2400"/>
              <a:buNone/>
              <a:defRPr>
                <a:solidFill>
                  <a:srgbClr val="888888"/>
                </a:solidFill>
              </a:defRPr>
            </a:lvl2pPr>
            <a:lvl3pPr lvl="2" rtl="0" algn="ctr">
              <a:spcBef>
                <a:spcPts val="400"/>
              </a:spcBef>
              <a:spcAft>
                <a:spcPts val="0"/>
              </a:spcAft>
              <a:buClr>
                <a:srgbClr val="888888"/>
              </a:buClr>
              <a:buSzPts val="2000"/>
              <a:buNone/>
              <a:defRPr>
                <a:solidFill>
                  <a:srgbClr val="888888"/>
                </a:solidFill>
              </a:defRPr>
            </a:lvl3pPr>
            <a:lvl4pPr lvl="3" rtl="0" algn="ctr">
              <a:spcBef>
                <a:spcPts val="360"/>
              </a:spcBef>
              <a:spcAft>
                <a:spcPts val="0"/>
              </a:spcAft>
              <a:buClr>
                <a:srgbClr val="888888"/>
              </a:buClr>
              <a:buSzPts val="1800"/>
              <a:buNone/>
              <a:defRPr>
                <a:solidFill>
                  <a:srgbClr val="888888"/>
                </a:solidFill>
              </a:defRPr>
            </a:lvl4pPr>
            <a:lvl5pPr lvl="4" rtl="0" algn="ctr">
              <a:spcBef>
                <a:spcPts val="360"/>
              </a:spcBef>
              <a:spcAft>
                <a:spcPts val="0"/>
              </a:spcAft>
              <a:buClr>
                <a:srgbClr val="888888"/>
              </a:buClr>
              <a:buSzPts val="1800"/>
              <a:buNone/>
              <a:defRPr>
                <a:solidFill>
                  <a:srgbClr val="888888"/>
                </a:solidFill>
              </a:defRPr>
            </a:lvl5pPr>
            <a:lvl6pPr lvl="5" rtl="0" algn="ctr">
              <a:spcBef>
                <a:spcPts val="400"/>
              </a:spcBef>
              <a:spcAft>
                <a:spcPts val="0"/>
              </a:spcAft>
              <a:buClr>
                <a:srgbClr val="888888"/>
              </a:buClr>
              <a:buSzPts val="2000"/>
              <a:buNone/>
              <a:defRPr>
                <a:solidFill>
                  <a:srgbClr val="888888"/>
                </a:solidFill>
              </a:defRPr>
            </a:lvl6pPr>
            <a:lvl7pPr lvl="6" rtl="0" algn="ctr">
              <a:spcBef>
                <a:spcPts val="400"/>
              </a:spcBef>
              <a:spcAft>
                <a:spcPts val="0"/>
              </a:spcAft>
              <a:buClr>
                <a:srgbClr val="888888"/>
              </a:buClr>
              <a:buSzPts val="2000"/>
              <a:buNone/>
              <a:defRPr>
                <a:solidFill>
                  <a:srgbClr val="888888"/>
                </a:solidFill>
              </a:defRPr>
            </a:lvl7pPr>
            <a:lvl8pPr lvl="7" rtl="0" algn="ctr">
              <a:spcBef>
                <a:spcPts val="400"/>
              </a:spcBef>
              <a:spcAft>
                <a:spcPts val="0"/>
              </a:spcAft>
              <a:buClr>
                <a:srgbClr val="888888"/>
              </a:buClr>
              <a:buSzPts val="2000"/>
              <a:buNone/>
              <a:defRPr>
                <a:solidFill>
                  <a:srgbClr val="888888"/>
                </a:solidFill>
              </a:defRPr>
            </a:lvl8pPr>
            <a:lvl9pPr lvl="8" rtl="0" algn="ctr">
              <a:spcBef>
                <a:spcPts val="400"/>
              </a:spcBef>
              <a:spcAft>
                <a:spcPts val="0"/>
              </a:spcAft>
              <a:buClr>
                <a:srgbClr val="888888"/>
              </a:buClr>
              <a:buSzPts val="2000"/>
              <a:buNone/>
              <a:defRPr>
                <a:solidFill>
                  <a:srgbClr val="888888"/>
                </a:solidFill>
              </a:defRPr>
            </a:lvl9pPr>
          </a:lstStyle>
          <a:p/>
        </p:txBody>
      </p:sp>
      <p:sp>
        <p:nvSpPr>
          <p:cNvPr id="184" name="Google Shape;184;p2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5" name="Google Shape;185;p2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86" name="Google Shape;186;p2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7" name="Shape 187"/>
        <p:cNvGrpSpPr/>
        <p:nvPr/>
      </p:nvGrpSpPr>
      <p:grpSpPr>
        <a:xfrm>
          <a:off x="0" y="0"/>
          <a:ext cx="0" cy="0"/>
          <a:chOff x="0" y="0"/>
          <a:chExt cx="0" cy="0"/>
        </a:xfrm>
      </p:grpSpPr>
      <p:sp>
        <p:nvSpPr>
          <p:cNvPr id="188" name="Google Shape;188;p28"/>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Autofit/>
          </a:bodyPr>
          <a:lstStyle>
            <a:lvl1pPr lvl="0" rtl="0" algn="l">
              <a:spcBef>
                <a:spcPts val="0"/>
              </a:spcBef>
              <a:spcAft>
                <a:spcPts val="0"/>
              </a:spcAft>
              <a:buClr>
                <a:schemeClr val="dk1"/>
              </a:buClr>
              <a:buSzPts val="4000"/>
              <a:buFont typeface="Tahoma"/>
              <a:buNone/>
              <a:defRPr b="1" sz="40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89" name="Google Shape;189;p28"/>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Autofit/>
          </a:bodyPr>
          <a:lstStyle>
            <a:lvl1pPr indent="-228600" lvl="0" marL="457200" rtl="0" algn="l">
              <a:spcBef>
                <a:spcPts val="400"/>
              </a:spcBef>
              <a:spcAft>
                <a:spcPts val="0"/>
              </a:spcAft>
              <a:buClr>
                <a:srgbClr val="888888"/>
              </a:buClr>
              <a:buSzPts val="2000"/>
              <a:buNone/>
              <a:defRPr sz="2000">
                <a:solidFill>
                  <a:srgbClr val="888888"/>
                </a:solidFill>
              </a:defRPr>
            </a:lvl1pPr>
            <a:lvl2pPr indent="-228600" lvl="1" marL="914400" rtl="0" algn="l">
              <a:spcBef>
                <a:spcPts val="360"/>
              </a:spcBef>
              <a:spcAft>
                <a:spcPts val="0"/>
              </a:spcAft>
              <a:buClr>
                <a:srgbClr val="888888"/>
              </a:buClr>
              <a:buSzPts val="1800"/>
              <a:buNone/>
              <a:defRPr sz="1800">
                <a:solidFill>
                  <a:srgbClr val="888888"/>
                </a:solidFill>
              </a:defRPr>
            </a:lvl2pPr>
            <a:lvl3pPr indent="-228600" lvl="2" marL="1371600" rtl="0" algn="l">
              <a:spcBef>
                <a:spcPts val="320"/>
              </a:spcBef>
              <a:spcAft>
                <a:spcPts val="0"/>
              </a:spcAft>
              <a:buClr>
                <a:srgbClr val="888888"/>
              </a:buClr>
              <a:buSzPts val="1600"/>
              <a:buNone/>
              <a:defRPr sz="1600">
                <a:solidFill>
                  <a:srgbClr val="888888"/>
                </a:solidFill>
              </a:defRPr>
            </a:lvl3pPr>
            <a:lvl4pPr indent="-228600" lvl="3" marL="1828800" rtl="0" algn="l">
              <a:spcBef>
                <a:spcPts val="280"/>
              </a:spcBef>
              <a:spcAft>
                <a:spcPts val="0"/>
              </a:spcAft>
              <a:buClr>
                <a:srgbClr val="888888"/>
              </a:buClr>
              <a:buSzPts val="1400"/>
              <a:buNone/>
              <a:defRPr sz="1400">
                <a:solidFill>
                  <a:srgbClr val="888888"/>
                </a:solidFill>
              </a:defRPr>
            </a:lvl4pPr>
            <a:lvl5pPr indent="-228600" lvl="4" marL="2286000" rtl="0" algn="l">
              <a:spcBef>
                <a:spcPts val="280"/>
              </a:spcBef>
              <a:spcAft>
                <a:spcPts val="0"/>
              </a:spcAft>
              <a:buClr>
                <a:srgbClr val="888888"/>
              </a:buClr>
              <a:buSzPts val="1400"/>
              <a:buNone/>
              <a:defRPr sz="1400">
                <a:solidFill>
                  <a:srgbClr val="888888"/>
                </a:solidFill>
              </a:defRPr>
            </a:lvl5pPr>
            <a:lvl6pPr indent="-228600" lvl="5" marL="2743200" rtl="0" algn="l">
              <a:spcBef>
                <a:spcPts val="280"/>
              </a:spcBef>
              <a:spcAft>
                <a:spcPts val="0"/>
              </a:spcAft>
              <a:buClr>
                <a:srgbClr val="888888"/>
              </a:buClr>
              <a:buSzPts val="1400"/>
              <a:buNone/>
              <a:defRPr sz="1400">
                <a:solidFill>
                  <a:srgbClr val="888888"/>
                </a:solidFill>
              </a:defRPr>
            </a:lvl6pPr>
            <a:lvl7pPr indent="-228600" lvl="6" marL="3200400" rtl="0" algn="l">
              <a:spcBef>
                <a:spcPts val="280"/>
              </a:spcBef>
              <a:spcAft>
                <a:spcPts val="0"/>
              </a:spcAft>
              <a:buClr>
                <a:srgbClr val="888888"/>
              </a:buClr>
              <a:buSzPts val="1400"/>
              <a:buNone/>
              <a:defRPr sz="1400">
                <a:solidFill>
                  <a:srgbClr val="888888"/>
                </a:solidFill>
              </a:defRPr>
            </a:lvl7pPr>
            <a:lvl8pPr indent="-228600" lvl="7" marL="3657600" rtl="0" algn="l">
              <a:spcBef>
                <a:spcPts val="280"/>
              </a:spcBef>
              <a:spcAft>
                <a:spcPts val="0"/>
              </a:spcAft>
              <a:buClr>
                <a:srgbClr val="888888"/>
              </a:buClr>
              <a:buSzPts val="1400"/>
              <a:buNone/>
              <a:defRPr sz="1400">
                <a:solidFill>
                  <a:srgbClr val="888888"/>
                </a:solidFill>
              </a:defRPr>
            </a:lvl8pPr>
            <a:lvl9pPr indent="-228600" lvl="8" marL="4114800" rtl="0" algn="l">
              <a:spcBef>
                <a:spcPts val="280"/>
              </a:spcBef>
              <a:spcAft>
                <a:spcPts val="0"/>
              </a:spcAft>
              <a:buClr>
                <a:srgbClr val="888888"/>
              </a:buClr>
              <a:buSzPts val="1400"/>
              <a:buNone/>
              <a:defRPr sz="1400">
                <a:solidFill>
                  <a:srgbClr val="888888"/>
                </a:solidFill>
              </a:defRPr>
            </a:lvl9pPr>
          </a:lstStyle>
          <a:p/>
        </p:txBody>
      </p:sp>
      <p:sp>
        <p:nvSpPr>
          <p:cNvPr id="190" name="Google Shape;190;p2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1" name="Google Shape;191;p2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2" name="Google Shape;192;p2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3" name="Shape 193"/>
        <p:cNvGrpSpPr/>
        <p:nvPr/>
      </p:nvGrpSpPr>
      <p:grpSpPr>
        <a:xfrm>
          <a:off x="0" y="0"/>
          <a:ext cx="0" cy="0"/>
          <a:chOff x="0" y="0"/>
          <a:chExt cx="0" cy="0"/>
        </a:xfrm>
      </p:grpSpPr>
      <p:sp>
        <p:nvSpPr>
          <p:cNvPr id="194" name="Google Shape;194;p29"/>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95" name="Google Shape;195;p29"/>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96" name="Google Shape;196;p29"/>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Autofit/>
          </a:bodyPr>
          <a:lstStyle>
            <a:lvl1pPr indent="-406400" lvl="0" marL="457200" rtl="0" algn="l">
              <a:spcBef>
                <a:spcPts val="560"/>
              </a:spcBef>
              <a:spcAft>
                <a:spcPts val="0"/>
              </a:spcAft>
              <a:buClr>
                <a:schemeClr val="dk1"/>
              </a:buClr>
              <a:buSzPts val="2800"/>
              <a:buChar char="•"/>
              <a:defRPr sz="2800"/>
            </a:lvl1pPr>
            <a:lvl2pPr indent="-381000" lvl="1" marL="914400" rtl="0" algn="l">
              <a:spcBef>
                <a:spcPts val="480"/>
              </a:spcBef>
              <a:spcAft>
                <a:spcPts val="0"/>
              </a:spcAft>
              <a:buClr>
                <a:schemeClr val="dk1"/>
              </a:buClr>
              <a:buSzPts val="2400"/>
              <a:buChar char="–"/>
              <a:defRPr sz="2400"/>
            </a:lvl2pPr>
            <a:lvl3pPr indent="-355600" lvl="2" marL="1371600" rtl="0" algn="l">
              <a:spcBef>
                <a:spcPts val="400"/>
              </a:spcBef>
              <a:spcAft>
                <a:spcPts val="0"/>
              </a:spcAft>
              <a:buClr>
                <a:schemeClr val="dk1"/>
              </a:buClr>
              <a:buSzPts val="2000"/>
              <a:buChar char="•"/>
              <a:defRPr sz="2000"/>
            </a:lvl3pPr>
            <a:lvl4pPr indent="-342900" lvl="3" marL="1828800" rtl="0" algn="l">
              <a:spcBef>
                <a:spcPts val="360"/>
              </a:spcBef>
              <a:spcAft>
                <a:spcPts val="0"/>
              </a:spcAft>
              <a:buClr>
                <a:schemeClr val="dk1"/>
              </a:buClr>
              <a:buSzPts val="1800"/>
              <a:buChar char="–"/>
              <a:defRPr sz="1800"/>
            </a:lvl4pPr>
            <a:lvl5pPr indent="-342900" lvl="4" marL="2286000" rtl="0" algn="l">
              <a:spcBef>
                <a:spcPts val="360"/>
              </a:spcBef>
              <a:spcAft>
                <a:spcPts val="0"/>
              </a:spcAft>
              <a:buClr>
                <a:schemeClr val="dk1"/>
              </a:buClr>
              <a:buSzPts val="1800"/>
              <a:buChar char="»"/>
              <a:defRPr sz="1800"/>
            </a:lvl5pPr>
            <a:lvl6pPr indent="-342900" lvl="5" marL="2743200" rtl="0" algn="l">
              <a:spcBef>
                <a:spcPts val="360"/>
              </a:spcBef>
              <a:spcAft>
                <a:spcPts val="0"/>
              </a:spcAft>
              <a:buClr>
                <a:schemeClr val="dk1"/>
              </a:buClr>
              <a:buSzPts val="1800"/>
              <a:buChar char="•"/>
              <a:defRPr sz="1800"/>
            </a:lvl6pPr>
            <a:lvl7pPr indent="-342900" lvl="6" marL="3200400" rtl="0" algn="l">
              <a:spcBef>
                <a:spcPts val="360"/>
              </a:spcBef>
              <a:spcAft>
                <a:spcPts val="0"/>
              </a:spcAft>
              <a:buClr>
                <a:schemeClr val="dk1"/>
              </a:buClr>
              <a:buSzPts val="1800"/>
              <a:buChar char="•"/>
              <a:defRPr sz="1800"/>
            </a:lvl7pPr>
            <a:lvl8pPr indent="-342900" lvl="7" marL="3657600" rtl="0" algn="l">
              <a:spcBef>
                <a:spcPts val="360"/>
              </a:spcBef>
              <a:spcAft>
                <a:spcPts val="0"/>
              </a:spcAft>
              <a:buClr>
                <a:schemeClr val="dk1"/>
              </a:buClr>
              <a:buSzPts val="1800"/>
              <a:buChar char="•"/>
              <a:defRPr sz="1800"/>
            </a:lvl8pPr>
            <a:lvl9pPr indent="-342900" lvl="8" marL="4114800" rtl="0" algn="l">
              <a:spcBef>
                <a:spcPts val="360"/>
              </a:spcBef>
              <a:spcAft>
                <a:spcPts val="0"/>
              </a:spcAft>
              <a:buClr>
                <a:schemeClr val="dk1"/>
              </a:buClr>
              <a:buSzPts val="1800"/>
              <a:buChar char="•"/>
              <a:defRPr sz="1800"/>
            </a:lvl9pPr>
          </a:lstStyle>
          <a:p/>
        </p:txBody>
      </p:sp>
      <p:sp>
        <p:nvSpPr>
          <p:cNvPr id="197" name="Google Shape;197;p2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8" name="Google Shape;198;p2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9" name="Google Shape;199;p2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00" name="Shape 200"/>
        <p:cNvGrpSpPr/>
        <p:nvPr/>
      </p:nvGrpSpPr>
      <p:grpSpPr>
        <a:xfrm>
          <a:off x="0" y="0"/>
          <a:ext cx="0" cy="0"/>
          <a:chOff x="0" y="0"/>
          <a:chExt cx="0" cy="0"/>
        </a:xfrm>
      </p:grpSpPr>
      <p:sp>
        <p:nvSpPr>
          <p:cNvPr id="201" name="Google Shape;201;p30"/>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3600"/>
              <a:buFont typeface="Tahoma"/>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2" name="Google Shape;202;p30"/>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203" name="Google Shape;203;p30"/>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204" name="Google Shape;204;p30"/>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Autofit/>
          </a:bodyPr>
          <a:lstStyle>
            <a:lvl1pPr indent="-228600" lvl="0" marL="457200" rtl="0" algn="l">
              <a:spcBef>
                <a:spcPts val="480"/>
              </a:spcBef>
              <a:spcAft>
                <a:spcPts val="0"/>
              </a:spcAft>
              <a:buClr>
                <a:schemeClr val="dk1"/>
              </a:buClr>
              <a:buSzPts val="2400"/>
              <a:buNone/>
              <a:defRPr b="1" sz="2400"/>
            </a:lvl1pPr>
            <a:lvl2pPr indent="-228600" lvl="1" marL="914400" rtl="0" algn="l">
              <a:spcBef>
                <a:spcPts val="400"/>
              </a:spcBef>
              <a:spcAft>
                <a:spcPts val="0"/>
              </a:spcAft>
              <a:buClr>
                <a:schemeClr val="dk1"/>
              </a:buClr>
              <a:buSzPts val="2000"/>
              <a:buNone/>
              <a:defRPr b="1" sz="2000"/>
            </a:lvl2pPr>
            <a:lvl3pPr indent="-228600" lvl="2" marL="1371600" rtl="0" algn="l">
              <a:spcBef>
                <a:spcPts val="360"/>
              </a:spcBef>
              <a:spcAft>
                <a:spcPts val="0"/>
              </a:spcAft>
              <a:buClr>
                <a:schemeClr val="dk1"/>
              </a:buClr>
              <a:buSzPts val="1800"/>
              <a:buNone/>
              <a:defRPr b="1" sz="1800"/>
            </a:lvl3pPr>
            <a:lvl4pPr indent="-228600" lvl="3" marL="1828800" rtl="0" algn="l">
              <a:spcBef>
                <a:spcPts val="320"/>
              </a:spcBef>
              <a:spcAft>
                <a:spcPts val="0"/>
              </a:spcAft>
              <a:buClr>
                <a:schemeClr val="dk1"/>
              </a:buClr>
              <a:buSzPts val="1600"/>
              <a:buNone/>
              <a:defRPr b="1" sz="1600"/>
            </a:lvl4pPr>
            <a:lvl5pPr indent="-228600" lvl="4" marL="2286000" rtl="0" algn="l">
              <a:spcBef>
                <a:spcPts val="320"/>
              </a:spcBef>
              <a:spcAft>
                <a:spcPts val="0"/>
              </a:spcAft>
              <a:buClr>
                <a:schemeClr val="dk1"/>
              </a:buClr>
              <a:buSzPts val="1600"/>
              <a:buNone/>
              <a:defRPr b="1" sz="1600"/>
            </a:lvl5pPr>
            <a:lvl6pPr indent="-228600" lvl="5" marL="2743200" rtl="0" algn="l">
              <a:spcBef>
                <a:spcPts val="320"/>
              </a:spcBef>
              <a:spcAft>
                <a:spcPts val="0"/>
              </a:spcAft>
              <a:buClr>
                <a:schemeClr val="dk1"/>
              </a:buClr>
              <a:buSzPts val="1600"/>
              <a:buNone/>
              <a:defRPr b="1" sz="1600"/>
            </a:lvl6pPr>
            <a:lvl7pPr indent="-228600" lvl="6" marL="3200400" rtl="0" algn="l">
              <a:spcBef>
                <a:spcPts val="320"/>
              </a:spcBef>
              <a:spcAft>
                <a:spcPts val="0"/>
              </a:spcAft>
              <a:buClr>
                <a:schemeClr val="dk1"/>
              </a:buClr>
              <a:buSzPts val="1600"/>
              <a:buNone/>
              <a:defRPr b="1" sz="1600"/>
            </a:lvl7pPr>
            <a:lvl8pPr indent="-228600" lvl="7" marL="3657600" rtl="0" algn="l">
              <a:spcBef>
                <a:spcPts val="320"/>
              </a:spcBef>
              <a:spcAft>
                <a:spcPts val="0"/>
              </a:spcAft>
              <a:buClr>
                <a:schemeClr val="dk1"/>
              </a:buClr>
              <a:buSzPts val="1600"/>
              <a:buNone/>
              <a:defRPr b="1" sz="1600"/>
            </a:lvl8pPr>
            <a:lvl9pPr indent="-228600" lvl="8" marL="4114800" rtl="0" algn="l">
              <a:spcBef>
                <a:spcPts val="320"/>
              </a:spcBef>
              <a:spcAft>
                <a:spcPts val="0"/>
              </a:spcAft>
              <a:buClr>
                <a:schemeClr val="dk1"/>
              </a:buClr>
              <a:buSzPts val="1600"/>
              <a:buNone/>
              <a:defRPr b="1" sz="1600"/>
            </a:lvl9pPr>
          </a:lstStyle>
          <a:p/>
        </p:txBody>
      </p:sp>
      <p:sp>
        <p:nvSpPr>
          <p:cNvPr id="205" name="Google Shape;205;p30"/>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Autofit/>
          </a:bodyPr>
          <a:lstStyle>
            <a:lvl1pPr indent="-381000" lvl="0" marL="457200" rtl="0" algn="l">
              <a:spcBef>
                <a:spcPts val="480"/>
              </a:spcBef>
              <a:spcAft>
                <a:spcPts val="0"/>
              </a:spcAft>
              <a:buClr>
                <a:schemeClr val="dk1"/>
              </a:buClr>
              <a:buSzPts val="2400"/>
              <a:buChar char="•"/>
              <a:defRPr sz="2400"/>
            </a:lvl1pPr>
            <a:lvl2pPr indent="-355600" lvl="1" marL="914400" rtl="0" algn="l">
              <a:spcBef>
                <a:spcPts val="400"/>
              </a:spcBef>
              <a:spcAft>
                <a:spcPts val="0"/>
              </a:spcAft>
              <a:buClr>
                <a:schemeClr val="dk1"/>
              </a:buClr>
              <a:buSzPts val="2000"/>
              <a:buChar char="–"/>
              <a:defRPr sz="2000"/>
            </a:lvl2pPr>
            <a:lvl3pPr indent="-342900" lvl="2" marL="1371600" rtl="0" algn="l">
              <a:spcBef>
                <a:spcPts val="360"/>
              </a:spcBef>
              <a:spcAft>
                <a:spcPts val="0"/>
              </a:spcAft>
              <a:buClr>
                <a:schemeClr val="dk1"/>
              </a:buClr>
              <a:buSzPts val="1800"/>
              <a:buChar char="•"/>
              <a:defRPr sz="1800"/>
            </a:lvl3pPr>
            <a:lvl4pPr indent="-330200" lvl="3" marL="1828800" rtl="0" algn="l">
              <a:spcBef>
                <a:spcPts val="320"/>
              </a:spcBef>
              <a:spcAft>
                <a:spcPts val="0"/>
              </a:spcAft>
              <a:buClr>
                <a:schemeClr val="dk1"/>
              </a:buClr>
              <a:buSzPts val="1600"/>
              <a:buChar char="–"/>
              <a:defRPr sz="1600"/>
            </a:lvl4pPr>
            <a:lvl5pPr indent="-330200" lvl="4" marL="2286000" rtl="0" algn="l">
              <a:spcBef>
                <a:spcPts val="320"/>
              </a:spcBef>
              <a:spcAft>
                <a:spcPts val="0"/>
              </a:spcAft>
              <a:buClr>
                <a:schemeClr val="dk1"/>
              </a:buClr>
              <a:buSzPts val="1600"/>
              <a:buChar char="»"/>
              <a:defRPr sz="1600"/>
            </a:lvl5pPr>
            <a:lvl6pPr indent="-330200" lvl="5" marL="2743200" rtl="0" algn="l">
              <a:spcBef>
                <a:spcPts val="320"/>
              </a:spcBef>
              <a:spcAft>
                <a:spcPts val="0"/>
              </a:spcAft>
              <a:buClr>
                <a:schemeClr val="dk1"/>
              </a:buClr>
              <a:buSzPts val="1600"/>
              <a:buChar char="•"/>
              <a:defRPr sz="1600"/>
            </a:lvl6pPr>
            <a:lvl7pPr indent="-330200" lvl="6" marL="3200400" rtl="0" algn="l">
              <a:spcBef>
                <a:spcPts val="320"/>
              </a:spcBef>
              <a:spcAft>
                <a:spcPts val="0"/>
              </a:spcAft>
              <a:buClr>
                <a:schemeClr val="dk1"/>
              </a:buClr>
              <a:buSzPts val="1600"/>
              <a:buChar char="•"/>
              <a:defRPr sz="1600"/>
            </a:lvl7pPr>
            <a:lvl8pPr indent="-330200" lvl="7" marL="3657600" rtl="0" algn="l">
              <a:spcBef>
                <a:spcPts val="320"/>
              </a:spcBef>
              <a:spcAft>
                <a:spcPts val="0"/>
              </a:spcAft>
              <a:buClr>
                <a:schemeClr val="dk1"/>
              </a:buClr>
              <a:buSzPts val="1600"/>
              <a:buChar char="•"/>
              <a:defRPr sz="1600"/>
            </a:lvl8pPr>
            <a:lvl9pPr indent="-330200" lvl="8" marL="4114800" rtl="0" algn="l">
              <a:spcBef>
                <a:spcPts val="320"/>
              </a:spcBef>
              <a:spcAft>
                <a:spcPts val="0"/>
              </a:spcAft>
              <a:buClr>
                <a:schemeClr val="dk1"/>
              </a:buClr>
              <a:buSzPts val="1600"/>
              <a:buChar char="•"/>
              <a:defRPr sz="1600"/>
            </a:lvl9pPr>
          </a:lstStyle>
          <a:p/>
        </p:txBody>
      </p:sp>
      <p:sp>
        <p:nvSpPr>
          <p:cNvPr id="206" name="Google Shape;206;p3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7" name="Google Shape;207;p3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8" name="Google Shape;208;p3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9" name="Shape 209"/>
        <p:cNvGrpSpPr/>
        <p:nvPr/>
      </p:nvGrpSpPr>
      <p:grpSpPr>
        <a:xfrm>
          <a:off x="0" y="0"/>
          <a:ext cx="0" cy="0"/>
          <a:chOff x="0" y="0"/>
          <a:chExt cx="0" cy="0"/>
        </a:xfrm>
      </p:grpSpPr>
      <p:sp>
        <p:nvSpPr>
          <p:cNvPr id="210" name="Google Shape;210;p31"/>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11" name="Google Shape;211;p3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2" name="Google Shape;212;p3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3" name="Google Shape;213;p3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4" name="Shape 214"/>
        <p:cNvGrpSpPr/>
        <p:nvPr/>
      </p:nvGrpSpPr>
      <p:grpSpPr>
        <a:xfrm>
          <a:off x="0" y="0"/>
          <a:ext cx="0" cy="0"/>
          <a:chOff x="0" y="0"/>
          <a:chExt cx="0" cy="0"/>
        </a:xfrm>
      </p:grpSpPr>
      <p:sp>
        <p:nvSpPr>
          <p:cNvPr id="215" name="Google Shape;215;p3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6" name="Google Shape;216;p3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17" name="Google Shape;217;p3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dk1"/>
              </a:buClr>
              <a:buSzPts val="4000"/>
              <a:buFont typeface="Tahoma"/>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2" name="Google Shape;32;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18" name="Shape 218"/>
        <p:cNvGrpSpPr/>
        <p:nvPr/>
      </p:nvGrpSpPr>
      <p:grpSpPr>
        <a:xfrm>
          <a:off x="0" y="0"/>
          <a:ext cx="0" cy="0"/>
          <a:chOff x="0" y="0"/>
          <a:chExt cx="0" cy="0"/>
        </a:xfrm>
      </p:grpSpPr>
      <p:sp>
        <p:nvSpPr>
          <p:cNvPr id="219" name="Google Shape;219;p33"/>
          <p:cNvSpPr txBox="1"/>
          <p:nvPr>
            <p:ph type="title"/>
          </p:nvPr>
        </p:nvSpPr>
        <p:spPr>
          <a:xfrm>
            <a:off x="457200" y="273050"/>
            <a:ext cx="3008400" cy="11619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Tahoma"/>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0" name="Google Shape;220;p33"/>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Autofit/>
          </a:bodyPr>
          <a:lstStyle>
            <a:lvl1pPr indent="-431800" lvl="0" marL="457200" rtl="0" algn="l">
              <a:spcBef>
                <a:spcPts val="640"/>
              </a:spcBef>
              <a:spcAft>
                <a:spcPts val="0"/>
              </a:spcAft>
              <a:buClr>
                <a:schemeClr val="dk1"/>
              </a:buClr>
              <a:buSzPts val="3200"/>
              <a:buChar char="•"/>
              <a:defRPr sz="3200"/>
            </a:lvl1pPr>
            <a:lvl2pPr indent="-406400" lvl="1" marL="914400" rtl="0" algn="l">
              <a:spcBef>
                <a:spcPts val="560"/>
              </a:spcBef>
              <a:spcAft>
                <a:spcPts val="0"/>
              </a:spcAft>
              <a:buClr>
                <a:schemeClr val="dk1"/>
              </a:buClr>
              <a:buSzPts val="2800"/>
              <a:buChar char="–"/>
              <a:defRPr sz="2800"/>
            </a:lvl2pPr>
            <a:lvl3pPr indent="-381000" lvl="2" marL="1371600" rtl="0" algn="l">
              <a:spcBef>
                <a:spcPts val="480"/>
              </a:spcBef>
              <a:spcAft>
                <a:spcPts val="0"/>
              </a:spcAft>
              <a:buClr>
                <a:schemeClr val="dk1"/>
              </a:buClr>
              <a:buSzPts val="2400"/>
              <a:buChar char="•"/>
              <a:defRPr sz="2400"/>
            </a:lvl3pPr>
            <a:lvl4pPr indent="-355600" lvl="3" marL="1828800" rtl="0" algn="l">
              <a:spcBef>
                <a:spcPts val="400"/>
              </a:spcBef>
              <a:spcAft>
                <a:spcPts val="0"/>
              </a:spcAft>
              <a:buClr>
                <a:schemeClr val="dk1"/>
              </a:buClr>
              <a:buSzPts val="2000"/>
              <a:buChar char="–"/>
              <a:defRPr sz="2000"/>
            </a:lvl4pPr>
            <a:lvl5pPr indent="-355600" lvl="4" marL="2286000" rtl="0" algn="l">
              <a:spcBef>
                <a:spcPts val="400"/>
              </a:spcBef>
              <a:spcAft>
                <a:spcPts val="0"/>
              </a:spcAft>
              <a:buClr>
                <a:schemeClr val="dk1"/>
              </a:buClr>
              <a:buSzPts val="2000"/>
              <a:buChar char="»"/>
              <a:defRPr sz="2000"/>
            </a:lvl5pPr>
            <a:lvl6pPr indent="-355600" lvl="5" marL="2743200" rtl="0" algn="l">
              <a:spcBef>
                <a:spcPts val="400"/>
              </a:spcBef>
              <a:spcAft>
                <a:spcPts val="0"/>
              </a:spcAft>
              <a:buClr>
                <a:schemeClr val="dk1"/>
              </a:buClr>
              <a:buSzPts val="2000"/>
              <a:buChar char="•"/>
              <a:defRPr sz="2000"/>
            </a:lvl6pPr>
            <a:lvl7pPr indent="-355600" lvl="6" marL="3200400" rtl="0" algn="l">
              <a:spcBef>
                <a:spcPts val="400"/>
              </a:spcBef>
              <a:spcAft>
                <a:spcPts val="0"/>
              </a:spcAft>
              <a:buClr>
                <a:schemeClr val="dk1"/>
              </a:buClr>
              <a:buSzPts val="2000"/>
              <a:buChar char="•"/>
              <a:defRPr sz="2000"/>
            </a:lvl7pPr>
            <a:lvl8pPr indent="-355600" lvl="7" marL="3657600" rtl="0" algn="l">
              <a:spcBef>
                <a:spcPts val="400"/>
              </a:spcBef>
              <a:spcAft>
                <a:spcPts val="0"/>
              </a:spcAft>
              <a:buClr>
                <a:schemeClr val="dk1"/>
              </a:buClr>
              <a:buSzPts val="2000"/>
              <a:buChar char="•"/>
              <a:defRPr sz="2000"/>
            </a:lvl8pPr>
            <a:lvl9pPr indent="-355600" lvl="8" marL="4114800" rtl="0" algn="l">
              <a:spcBef>
                <a:spcPts val="400"/>
              </a:spcBef>
              <a:spcAft>
                <a:spcPts val="0"/>
              </a:spcAft>
              <a:buClr>
                <a:schemeClr val="dk1"/>
              </a:buClr>
              <a:buSzPts val="2000"/>
              <a:buChar char="•"/>
              <a:defRPr sz="2000"/>
            </a:lvl9pPr>
          </a:lstStyle>
          <a:p/>
        </p:txBody>
      </p:sp>
      <p:sp>
        <p:nvSpPr>
          <p:cNvPr id="221" name="Google Shape;221;p33"/>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222" name="Google Shape;222;p3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3" name="Google Shape;223;p3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24" name="Google Shape;224;p3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25" name="Shape 225"/>
        <p:cNvGrpSpPr/>
        <p:nvPr/>
      </p:nvGrpSpPr>
      <p:grpSpPr>
        <a:xfrm>
          <a:off x="0" y="0"/>
          <a:ext cx="0" cy="0"/>
          <a:chOff x="0" y="0"/>
          <a:chExt cx="0" cy="0"/>
        </a:xfrm>
      </p:grpSpPr>
      <p:sp>
        <p:nvSpPr>
          <p:cNvPr id="226" name="Google Shape;226;p34"/>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Autofit/>
          </a:bodyPr>
          <a:lstStyle>
            <a:lvl1pPr lvl="0" rtl="0" algn="l">
              <a:spcBef>
                <a:spcPts val="0"/>
              </a:spcBef>
              <a:spcAft>
                <a:spcPts val="0"/>
              </a:spcAft>
              <a:buClr>
                <a:schemeClr val="dk1"/>
              </a:buClr>
              <a:buSzPts val="2000"/>
              <a:buFont typeface="Tahoma"/>
              <a:buNone/>
              <a:defRPr b="1" sz="2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7" name="Google Shape;227;p34"/>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228" name="Google Shape;228;p34"/>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Autofit/>
          </a:bodyPr>
          <a:lstStyle>
            <a:lvl1pPr indent="-228600" lvl="0" marL="457200" rtl="0" algn="l">
              <a:spcBef>
                <a:spcPts val="280"/>
              </a:spcBef>
              <a:spcAft>
                <a:spcPts val="0"/>
              </a:spcAft>
              <a:buClr>
                <a:schemeClr val="dk1"/>
              </a:buClr>
              <a:buSzPts val="1400"/>
              <a:buNone/>
              <a:defRPr sz="1400"/>
            </a:lvl1pPr>
            <a:lvl2pPr indent="-228600" lvl="1" marL="914400" rtl="0" algn="l">
              <a:spcBef>
                <a:spcPts val="240"/>
              </a:spcBef>
              <a:spcAft>
                <a:spcPts val="0"/>
              </a:spcAft>
              <a:buClr>
                <a:schemeClr val="dk1"/>
              </a:buClr>
              <a:buSzPts val="1200"/>
              <a:buNone/>
              <a:defRPr sz="1200"/>
            </a:lvl2pPr>
            <a:lvl3pPr indent="-228600" lvl="2" marL="1371600" rtl="0" algn="l">
              <a:spcBef>
                <a:spcPts val="200"/>
              </a:spcBef>
              <a:spcAft>
                <a:spcPts val="0"/>
              </a:spcAft>
              <a:buClr>
                <a:schemeClr val="dk1"/>
              </a:buClr>
              <a:buSzPts val="1000"/>
              <a:buNone/>
              <a:defRPr sz="1000"/>
            </a:lvl3pPr>
            <a:lvl4pPr indent="-228600" lvl="3" marL="1828800" rtl="0" algn="l">
              <a:spcBef>
                <a:spcPts val="180"/>
              </a:spcBef>
              <a:spcAft>
                <a:spcPts val="0"/>
              </a:spcAft>
              <a:buClr>
                <a:schemeClr val="dk1"/>
              </a:buClr>
              <a:buSzPts val="900"/>
              <a:buNone/>
              <a:defRPr sz="900"/>
            </a:lvl4pPr>
            <a:lvl5pPr indent="-228600" lvl="4" marL="2286000" rtl="0" algn="l">
              <a:spcBef>
                <a:spcPts val="180"/>
              </a:spcBef>
              <a:spcAft>
                <a:spcPts val="0"/>
              </a:spcAft>
              <a:buClr>
                <a:schemeClr val="dk1"/>
              </a:buClr>
              <a:buSzPts val="900"/>
              <a:buNone/>
              <a:defRPr sz="900"/>
            </a:lvl5pPr>
            <a:lvl6pPr indent="-228600" lvl="5" marL="2743200" rtl="0" algn="l">
              <a:spcBef>
                <a:spcPts val="180"/>
              </a:spcBef>
              <a:spcAft>
                <a:spcPts val="0"/>
              </a:spcAft>
              <a:buClr>
                <a:schemeClr val="dk1"/>
              </a:buClr>
              <a:buSzPts val="900"/>
              <a:buNone/>
              <a:defRPr sz="900"/>
            </a:lvl6pPr>
            <a:lvl7pPr indent="-228600" lvl="6" marL="3200400" rtl="0" algn="l">
              <a:spcBef>
                <a:spcPts val="180"/>
              </a:spcBef>
              <a:spcAft>
                <a:spcPts val="0"/>
              </a:spcAft>
              <a:buClr>
                <a:schemeClr val="dk1"/>
              </a:buClr>
              <a:buSzPts val="900"/>
              <a:buNone/>
              <a:defRPr sz="900"/>
            </a:lvl7pPr>
            <a:lvl8pPr indent="-228600" lvl="7" marL="3657600" rtl="0" algn="l">
              <a:spcBef>
                <a:spcPts val="180"/>
              </a:spcBef>
              <a:spcAft>
                <a:spcPts val="0"/>
              </a:spcAft>
              <a:buClr>
                <a:schemeClr val="dk1"/>
              </a:buClr>
              <a:buSzPts val="900"/>
              <a:buNone/>
              <a:defRPr sz="900"/>
            </a:lvl8pPr>
            <a:lvl9pPr indent="-228600" lvl="8" marL="4114800" rtl="0" algn="l">
              <a:spcBef>
                <a:spcPts val="180"/>
              </a:spcBef>
              <a:spcAft>
                <a:spcPts val="0"/>
              </a:spcAft>
              <a:buClr>
                <a:schemeClr val="dk1"/>
              </a:buClr>
              <a:buSzPts val="900"/>
              <a:buNone/>
              <a:defRPr sz="900"/>
            </a:lvl9pPr>
          </a:lstStyle>
          <a:p/>
        </p:txBody>
      </p:sp>
      <p:sp>
        <p:nvSpPr>
          <p:cNvPr id="229" name="Google Shape;229;p3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0" name="Google Shape;230;p3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1" name="Google Shape;231;p3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32" name="Shape 232"/>
        <p:cNvGrpSpPr/>
        <p:nvPr/>
      </p:nvGrpSpPr>
      <p:grpSpPr>
        <a:xfrm>
          <a:off x="0" y="0"/>
          <a:ext cx="0" cy="0"/>
          <a:chOff x="0" y="0"/>
          <a:chExt cx="0" cy="0"/>
        </a:xfrm>
      </p:grpSpPr>
      <p:sp>
        <p:nvSpPr>
          <p:cNvPr id="233" name="Google Shape;233;p35"/>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4" name="Google Shape;234;p35"/>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35" name="Google Shape;235;p3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6" name="Google Shape;236;p3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37" name="Google Shape;237;p3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38" name="Shape 238"/>
        <p:cNvGrpSpPr/>
        <p:nvPr/>
      </p:nvGrpSpPr>
      <p:grpSpPr>
        <a:xfrm>
          <a:off x="0" y="0"/>
          <a:ext cx="0" cy="0"/>
          <a:chOff x="0" y="0"/>
          <a:chExt cx="0" cy="0"/>
        </a:xfrm>
      </p:grpSpPr>
      <p:sp>
        <p:nvSpPr>
          <p:cNvPr id="239" name="Google Shape;239;p36"/>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 name="Google Shape;240;p36"/>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241" name="Google Shape;241;p3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2" name="Google Shape;242;p3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43" name="Google Shape;243;p3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8" name="Google Shape;38;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9" name="Google Shape;39;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3600"/>
              <a:buFont typeface="Tahom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Tahoma"/>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3" name="Google Shape;63;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4" name="Google Shape;64;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dk1"/>
              </a:buClr>
              <a:buSzPts val="2000"/>
              <a:buFont typeface="Tahoma"/>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10"/>
          <p:cNvSpPr/>
          <p:nvPr>
            <p:ph idx="2" type="pic"/>
          </p:nvPr>
        </p:nvSpPr>
        <p:spPr>
          <a:xfrm>
            <a:off x="1792288" y="612775"/>
            <a:ext cx="54864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chemeClr val="dk1"/>
              </a:buClr>
              <a:buSzPts val="3200"/>
              <a:buFont typeface="Arial"/>
              <a:buNone/>
              <a:defRPr b="0" i="0" sz="3200" u="none" cap="none" strike="noStrike">
                <a:solidFill>
                  <a:schemeClr val="dk1"/>
                </a:solidFill>
                <a:latin typeface="Tahoma"/>
                <a:ea typeface="Tahoma"/>
                <a:cs typeface="Tahoma"/>
                <a:sym typeface="Tahoma"/>
              </a:defRPr>
            </a:lvl1pPr>
            <a:lvl2pPr lvl="1" marR="0" rtl="0" algn="l">
              <a:spcBef>
                <a:spcPts val="560"/>
              </a:spcBef>
              <a:spcAft>
                <a:spcPts val="0"/>
              </a:spcAft>
              <a:buClr>
                <a:schemeClr val="dk1"/>
              </a:buClr>
              <a:buSzPts val="2800"/>
              <a:buFont typeface="Arial"/>
              <a:buNone/>
              <a:defRPr b="0" i="0" sz="2800" u="none" cap="none" strike="noStrike">
                <a:solidFill>
                  <a:schemeClr val="dk1"/>
                </a:solidFill>
                <a:latin typeface="Tahoma"/>
                <a:ea typeface="Tahoma"/>
                <a:cs typeface="Tahoma"/>
                <a:sym typeface="Tahoma"/>
              </a:defRPr>
            </a:lvl2pPr>
            <a:lvl3pPr lvl="2" marR="0" rtl="0" algn="l">
              <a:spcBef>
                <a:spcPts val="480"/>
              </a:spcBef>
              <a:spcAft>
                <a:spcPts val="0"/>
              </a:spcAft>
              <a:buClr>
                <a:schemeClr val="dk1"/>
              </a:buClr>
              <a:buSzPts val="2400"/>
              <a:buFont typeface="Arial"/>
              <a:buNone/>
              <a:defRPr b="0" i="0" sz="2400" u="none" cap="none" strike="noStrike">
                <a:solidFill>
                  <a:schemeClr val="dk1"/>
                </a:solidFill>
                <a:latin typeface="Tahoma"/>
                <a:ea typeface="Tahoma"/>
                <a:cs typeface="Tahoma"/>
                <a:sym typeface="Tahoma"/>
              </a:defRPr>
            </a:lvl3pPr>
            <a:lvl4pPr lvl="3" marR="0" rtl="0" algn="l">
              <a:spcBef>
                <a:spcPts val="4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4pPr>
            <a:lvl5pPr lvl="4" marR="0" rtl="0" algn="l">
              <a:spcBef>
                <a:spcPts val="400"/>
              </a:spcBef>
              <a:spcAft>
                <a:spcPts val="0"/>
              </a:spcAft>
              <a:buClr>
                <a:schemeClr val="dk1"/>
              </a:buClr>
              <a:buSzPts val="2000"/>
              <a:buFont typeface="Arial"/>
              <a:buNone/>
              <a:defRPr b="0" i="0" sz="20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0" name="Google Shape;70;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1" name="Google Shape;71;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2.xml"/><Relationship Id="rId10" Type="http://schemas.openxmlformats.org/officeDocument/2006/relationships/slideLayout" Target="../slideLayouts/slideLayout31.xml"/><Relationship Id="rId13" Type="http://schemas.openxmlformats.org/officeDocument/2006/relationships/theme" Target="../theme/theme4.xml"/><Relationship Id="rId12" Type="http://schemas.openxmlformats.org/officeDocument/2006/relationships/slideLayout" Target="../slideLayouts/slideLayout33.xml"/><Relationship Id="rId1" Type="http://schemas.openxmlformats.org/officeDocument/2006/relationships/image" Target="../media/image2.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3600"/>
              <a:buFont typeface="Tahoma"/>
              <a:buNone/>
              <a:defRPr b="0" i="0" sz="3600" u="none" cap="none" strike="noStrik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Tahoma"/>
                <a:ea typeface="Tahoma"/>
                <a:cs typeface="Tahoma"/>
                <a:sym typeface="Tahoma"/>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Tahoma"/>
                <a:ea typeface="Tahoma"/>
                <a:cs typeface="Tahoma"/>
                <a:sym typeface="Tahoma"/>
              </a:defRPr>
            </a:lvl1pPr>
            <a:lvl2pPr indent="0" lvl="1" marL="0" marR="0" rtl="0" algn="r">
              <a:spcBef>
                <a:spcPts val="0"/>
              </a:spcBef>
              <a:buNone/>
              <a:defRPr b="0" i="0" sz="1200" u="none" cap="none" strike="noStrike">
                <a:solidFill>
                  <a:srgbClr val="888888"/>
                </a:solidFill>
                <a:latin typeface="Tahoma"/>
                <a:ea typeface="Tahoma"/>
                <a:cs typeface="Tahoma"/>
                <a:sym typeface="Tahoma"/>
              </a:defRPr>
            </a:lvl2pPr>
            <a:lvl3pPr indent="0" lvl="2" marL="0" marR="0" rtl="0" algn="r">
              <a:spcBef>
                <a:spcPts val="0"/>
              </a:spcBef>
              <a:buNone/>
              <a:defRPr b="0" i="0" sz="1200" u="none" cap="none" strike="noStrike">
                <a:solidFill>
                  <a:srgbClr val="888888"/>
                </a:solidFill>
                <a:latin typeface="Tahoma"/>
                <a:ea typeface="Tahoma"/>
                <a:cs typeface="Tahoma"/>
                <a:sym typeface="Tahoma"/>
              </a:defRPr>
            </a:lvl3pPr>
            <a:lvl4pPr indent="0" lvl="3" marL="0" marR="0" rtl="0" algn="r">
              <a:spcBef>
                <a:spcPts val="0"/>
              </a:spcBef>
              <a:buNone/>
              <a:defRPr b="0" i="0" sz="1200" u="none" cap="none" strike="noStrike">
                <a:solidFill>
                  <a:srgbClr val="888888"/>
                </a:solidFill>
                <a:latin typeface="Tahoma"/>
                <a:ea typeface="Tahoma"/>
                <a:cs typeface="Tahoma"/>
                <a:sym typeface="Tahoma"/>
              </a:defRPr>
            </a:lvl4pPr>
            <a:lvl5pPr indent="0" lvl="4" marL="0" marR="0" rtl="0" algn="r">
              <a:spcBef>
                <a:spcPts val="0"/>
              </a:spcBef>
              <a:buNone/>
              <a:defRPr b="0" i="0" sz="1200" u="none" cap="none" strike="noStrike">
                <a:solidFill>
                  <a:srgbClr val="888888"/>
                </a:solidFill>
                <a:latin typeface="Tahoma"/>
                <a:ea typeface="Tahoma"/>
                <a:cs typeface="Tahoma"/>
                <a:sym typeface="Tahoma"/>
              </a:defRPr>
            </a:lvl5pPr>
            <a:lvl6pPr indent="0" lvl="5" marL="0" marR="0" rtl="0" algn="r">
              <a:spcBef>
                <a:spcPts val="0"/>
              </a:spcBef>
              <a:buNone/>
              <a:defRPr b="0" i="0" sz="1200" u="none" cap="none" strike="noStrike">
                <a:solidFill>
                  <a:srgbClr val="888888"/>
                </a:solidFill>
                <a:latin typeface="Tahoma"/>
                <a:ea typeface="Tahoma"/>
                <a:cs typeface="Tahoma"/>
                <a:sym typeface="Tahoma"/>
              </a:defRPr>
            </a:lvl6pPr>
            <a:lvl7pPr indent="0" lvl="6" marL="0" marR="0" rtl="0" algn="r">
              <a:spcBef>
                <a:spcPts val="0"/>
              </a:spcBef>
              <a:buNone/>
              <a:defRPr b="0" i="0" sz="1200" u="none" cap="none" strike="noStrike">
                <a:solidFill>
                  <a:srgbClr val="888888"/>
                </a:solidFill>
                <a:latin typeface="Tahoma"/>
                <a:ea typeface="Tahoma"/>
                <a:cs typeface="Tahoma"/>
                <a:sym typeface="Tahoma"/>
              </a:defRPr>
            </a:lvl7pPr>
            <a:lvl8pPr indent="0" lvl="7" marL="0" marR="0" rtl="0" algn="r">
              <a:spcBef>
                <a:spcPts val="0"/>
              </a:spcBef>
              <a:buNone/>
              <a:defRPr b="0" i="0" sz="1200" u="none" cap="none" strike="noStrike">
                <a:solidFill>
                  <a:srgbClr val="888888"/>
                </a:solidFill>
                <a:latin typeface="Tahoma"/>
                <a:ea typeface="Tahoma"/>
                <a:cs typeface="Tahoma"/>
                <a:sym typeface="Tahoma"/>
              </a:defRPr>
            </a:lvl8pPr>
            <a:lvl9pPr indent="0" lvl="8" marL="0" marR="0" rtl="0" algn="r">
              <a:spcBef>
                <a:spcPts val="0"/>
              </a:spcBef>
              <a:buNone/>
              <a:defRPr b="0" i="0" sz="1200" u="none" cap="none" strike="noStrike">
                <a:solidFill>
                  <a:srgbClr val="888888"/>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pic>
        <p:nvPicPr>
          <p:cNvPr descr="UAH_4c_blueblk.png" id="15" name="Google Shape;15;p1"/>
          <p:cNvPicPr preferRelativeResize="0"/>
          <p:nvPr/>
        </p:nvPicPr>
        <p:blipFill rotWithShape="1">
          <a:blip r:embed="rId1">
            <a:alphaModFix/>
          </a:blip>
          <a:srcRect b="0" l="0" r="0" t="0"/>
          <a:stretch/>
        </p:blipFill>
        <p:spPr>
          <a:xfrm>
            <a:off x="76200" y="426153"/>
            <a:ext cx="1828800" cy="726320"/>
          </a:xfrm>
          <a:prstGeom prst="rect">
            <a:avLst/>
          </a:prstGeom>
          <a:noFill/>
          <a:ln>
            <a:noFill/>
          </a:ln>
        </p:spPr>
      </p:pic>
      <p:pic>
        <p:nvPicPr>
          <p:cNvPr id="16" name="Google Shape;16;p1"/>
          <p:cNvPicPr preferRelativeResize="0"/>
          <p:nvPr/>
        </p:nvPicPr>
        <p:blipFill rotWithShape="1">
          <a:blip r:embed="rId2">
            <a:alphaModFix/>
          </a:blip>
          <a:srcRect b="0" l="0" r="0" t="0"/>
          <a:stretch/>
        </p:blipFill>
        <p:spPr>
          <a:xfrm>
            <a:off x="7924800" y="370783"/>
            <a:ext cx="974101" cy="83706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 name="Shape 86"/>
        <p:cNvGrpSpPr/>
        <p:nvPr/>
      </p:nvGrpSpPr>
      <p:grpSpPr>
        <a:xfrm>
          <a:off x="0" y="0"/>
          <a:ext cx="0" cy="0"/>
          <a:chOff x="0" y="0"/>
          <a:chExt cx="0" cy="0"/>
        </a:xfrm>
      </p:grpSpPr>
      <p:sp>
        <p:nvSpPr>
          <p:cNvPr id="87" name="Google Shape;87;p13"/>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3600"/>
              <a:buFont typeface="Tahoma"/>
              <a:buNone/>
              <a:defRPr b="0" i="0" sz="3600" u="none" cap="none" strike="noStrike">
                <a:solidFill>
                  <a:schemeClr val="dk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8" name="Google Shape;88;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Tahoma"/>
                <a:ea typeface="Tahoma"/>
                <a:cs typeface="Tahoma"/>
                <a:sym typeface="Tahoma"/>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9" name="Google Shape;89;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0" name="Google Shape;90;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1" name="Google Shape;91;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Tahoma"/>
                <a:ea typeface="Tahoma"/>
                <a:cs typeface="Tahoma"/>
                <a:sym typeface="Tahoma"/>
              </a:defRPr>
            </a:lvl1pPr>
            <a:lvl2pPr indent="0" lvl="1" marL="0" marR="0" rtl="0" algn="r">
              <a:spcBef>
                <a:spcPts val="0"/>
              </a:spcBef>
              <a:buNone/>
              <a:defRPr b="0" i="0" sz="1200" u="none" cap="none" strike="noStrike">
                <a:solidFill>
                  <a:srgbClr val="888888"/>
                </a:solidFill>
                <a:latin typeface="Tahoma"/>
                <a:ea typeface="Tahoma"/>
                <a:cs typeface="Tahoma"/>
                <a:sym typeface="Tahoma"/>
              </a:defRPr>
            </a:lvl2pPr>
            <a:lvl3pPr indent="0" lvl="2" marL="0" marR="0" rtl="0" algn="r">
              <a:spcBef>
                <a:spcPts val="0"/>
              </a:spcBef>
              <a:buNone/>
              <a:defRPr b="0" i="0" sz="1200" u="none" cap="none" strike="noStrike">
                <a:solidFill>
                  <a:srgbClr val="888888"/>
                </a:solidFill>
                <a:latin typeface="Tahoma"/>
                <a:ea typeface="Tahoma"/>
                <a:cs typeface="Tahoma"/>
                <a:sym typeface="Tahoma"/>
              </a:defRPr>
            </a:lvl3pPr>
            <a:lvl4pPr indent="0" lvl="3" marL="0" marR="0" rtl="0" algn="r">
              <a:spcBef>
                <a:spcPts val="0"/>
              </a:spcBef>
              <a:buNone/>
              <a:defRPr b="0" i="0" sz="1200" u="none" cap="none" strike="noStrike">
                <a:solidFill>
                  <a:srgbClr val="888888"/>
                </a:solidFill>
                <a:latin typeface="Tahoma"/>
                <a:ea typeface="Tahoma"/>
                <a:cs typeface="Tahoma"/>
                <a:sym typeface="Tahoma"/>
              </a:defRPr>
            </a:lvl4pPr>
            <a:lvl5pPr indent="0" lvl="4" marL="0" marR="0" rtl="0" algn="r">
              <a:spcBef>
                <a:spcPts val="0"/>
              </a:spcBef>
              <a:buNone/>
              <a:defRPr b="0" i="0" sz="1200" u="none" cap="none" strike="noStrike">
                <a:solidFill>
                  <a:srgbClr val="888888"/>
                </a:solidFill>
                <a:latin typeface="Tahoma"/>
                <a:ea typeface="Tahoma"/>
                <a:cs typeface="Tahoma"/>
                <a:sym typeface="Tahoma"/>
              </a:defRPr>
            </a:lvl5pPr>
            <a:lvl6pPr indent="0" lvl="5" marL="0" marR="0" rtl="0" algn="r">
              <a:spcBef>
                <a:spcPts val="0"/>
              </a:spcBef>
              <a:buNone/>
              <a:defRPr b="0" i="0" sz="1200" u="none" cap="none" strike="noStrike">
                <a:solidFill>
                  <a:srgbClr val="888888"/>
                </a:solidFill>
                <a:latin typeface="Tahoma"/>
                <a:ea typeface="Tahoma"/>
                <a:cs typeface="Tahoma"/>
                <a:sym typeface="Tahoma"/>
              </a:defRPr>
            </a:lvl6pPr>
            <a:lvl7pPr indent="0" lvl="6" marL="0" marR="0" rtl="0" algn="r">
              <a:spcBef>
                <a:spcPts val="0"/>
              </a:spcBef>
              <a:buNone/>
              <a:defRPr b="0" i="0" sz="1200" u="none" cap="none" strike="noStrike">
                <a:solidFill>
                  <a:srgbClr val="888888"/>
                </a:solidFill>
                <a:latin typeface="Tahoma"/>
                <a:ea typeface="Tahoma"/>
                <a:cs typeface="Tahoma"/>
                <a:sym typeface="Tahoma"/>
              </a:defRPr>
            </a:lvl7pPr>
            <a:lvl8pPr indent="0" lvl="7" marL="0" marR="0" rtl="0" algn="r">
              <a:spcBef>
                <a:spcPts val="0"/>
              </a:spcBef>
              <a:buNone/>
              <a:defRPr b="0" i="0" sz="1200" u="none" cap="none" strike="noStrike">
                <a:solidFill>
                  <a:srgbClr val="888888"/>
                </a:solidFill>
                <a:latin typeface="Tahoma"/>
                <a:ea typeface="Tahoma"/>
                <a:cs typeface="Tahoma"/>
                <a:sym typeface="Tahoma"/>
              </a:defRPr>
            </a:lvl8pPr>
            <a:lvl9pPr indent="0" lvl="8" marL="0" marR="0" rtl="0" algn="r">
              <a:spcBef>
                <a:spcPts val="0"/>
              </a:spcBef>
              <a:buNone/>
              <a:defRPr b="0" i="0" sz="1200" u="none" cap="none" strike="noStrike">
                <a:solidFill>
                  <a:srgbClr val="888888"/>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pic>
        <p:nvPicPr>
          <p:cNvPr id="92" name="Google Shape;92;p13"/>
          <p:cNvPicPr preferRelativeResize="0"/>
          <p:nvPr/>
        </p:nvPicPr>
        <p:blipFill rotWithShape="1">
          <a:blip r:embed="rId1">
            <a:alphaModFix/>
          </a:blip>
          <a:srcRect b="0" l="0" r="0" t="0"/>
          <a:stretch/>
        </p:blipFill>
        <p:spPr>
          <a:xfrm>
            <a:off x="228600" y="5917183"/>
            <a:ext cx="974101" cy="83706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25"/>
          <p:cNvSpPr txBox="1"/>
          <p:nvPr>
            <p:ph type="title"/>
          </p:nvPr>
        </p:nvSpPr>
        <p:spPr>
          <a:xfrm>
            <a:off x="1905000" y="247650"/>
            <a:ext cx="57912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3600"/>
              <a:buFont typeface="Tahoma"/>
              <a:buNone/>
              <a:defRPr b="0" i="0" sz="3600" u="none" cap="none" strike="noStrike">
                <a:solidFill>
                  <a:schemeClr val="dk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7" name="Google Shape;167;p25"/>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dk1"/>
              </a:buClr>
              <a:buSzPts val="2800"/>
              <a:buFont typeface="Arial"/>
              <a:buChar char="•"/>
              <a:defRPr b="0" i="0" sz="2800" u="none" cap="none" strike="noStrike">
                <a:solidFill>
                  <a:schemeClr val="dk1"/>
                </a:solidFill>
                <a:latin typeface="Tahoma"/>
                <a:ea typeface="Tahoma"/>
                <a:cs typeface="Tahoma"/>
                <a:sym typeface="Tahoma"/>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indent="-342900" lvl="3" marL="1828800"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indent="-342900" lvl="4" marL="2286000"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68" name="Google Shape;168;p2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69" name="Google Shape;169;p2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70" name="Google Shape;170;p2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Tahoma"/>
                <a:ea typeface="Tahoma"/>
                <a:cs typeface="Tahoma"/>
                <a:sym typeface="Tahoma"/>
              </a:defRPr>
            </a:lvl1pPr>
            <a:lvl2pPr indent="0" lvl="1" marL="0" marR="0" rtl="0" algn="r">
              <a:spcBef>
                <a:spcPts val="0"/>
              </a:spcBef>
              <a:buNone/>
              <a:defRPr b="0" i="0" sz="1200" u="none" cap="none" strike="noStrike">
                <a:solidFill>
                  <a:srgbClr val="888888"/>
                </a:solidFill>
                <a:latin typeface="Tahoma"/>
                <a:ea typeface="Tahoma"/>
                <a:cs typeface="Tahoma"/>
                <a:sym typeface="Tahoma"/>
              </a:defRPr>
            </a:lvl2pPr>
            <a:lvl3pPr indent="0" lvl="2" marL="0" marR="0" rtl="0" algn="r">
              <a:spcBef>
                <a:spcPts val="0"/>
              </a:spcBef>
              <a:buNone/>
              <a:defRPr b="0" i="0" sz="1200" u="none" cap="none" strike="noStrike">
                <a:solidFill>
                  <a:srgbClr val="888888"/>
                </a:solidFill>
                <a:latin typeface="Tahoma"/>
                <a:ea typeface="Tahoma"/>
                <a:cs typeface="Tahoma"/>
                <a:sym typeface="Tahoma"/>
              </a:defRPr>
            </a:lvl3pPr>
            <a:lvl4pPr indent="0" lvl="3" marL="0" marR="0" rtl="0" algn="r">
              <a:spcBef>
                <a:spcPts val="0"/>
              </a:spcBef>
              <a:buNone/>
              <a:defRPr b="0" i="0" sz="1200" u="none" cap="none" strike="noStrike">
                <a:solidFill>
                  <a:srgbClr val="888888"/>
                </a:solidFill>
                <a:latin typeface="Tahoma"/>
                <a:ea typeface="Tahoma"/>
                <a:cs typeface="Tahoma"/>
                <a:sym typeface="Tahoma"/>
              </a:defRPr>
            </a:lvl4pPr>
            <a:lvl5pPr indent="0" lvl="4" marL="0" marR="0" rtl="0" algn="r">
              <a:spcBef>
                <a:spcPts val="0"/>
              </a:spcBef>
              <a:buNone/>
              <a:defRPr b="0" i="0" sz="1200" u="none" cap="none" strike="noStrike">
                <a:solidFill>
                  <a:srgbClr val="888888"/>
                </a:solidFill>
                <a:latin typeface="Tahoma"/>
                <a:ea typeface="Tahoma"/>
                <a:cs typeface="Tahoma"/>
                <a:sym typeface="Tahoma"/>
              </a:defRPr>
            </a:lvl5pPr>
            <a:lvl6pPr indent="0" lvl="5" marL="0" marR="0" rtl="0" algn="r">
              <a:spcBef>
                <a:spcPts val="0"/>
              </a:spcBef>
              <a:buNone/>
              <a:defRPr b="0" i="0" sz="1200" u="none" cap="none" strike="noStrike">
                <a:solidFill>
                  <a:srgbClr val="888888"/>
                </a:solidFill>
                <a:latin typeface="Tahoma"/>
                <a:ea typeface="Tahoma"/>
                <a:cs typeface="Tahoma"/>
                <a:sym typeface="Tahoma"/>
              </a:defRPr>
            </a:lvl6pPr>
            <a:lvl7pPr indent="0" lvl="6" marL="0" marR="0" rtl="0" algn="r">
              <a:spcBef>
                <a:spcPts val="0"/>
              </a:spcBef>
              <a:buNone/>
              <a:defRPr b="0" i="0" sz="1200" u="none" cap="none" strike="noStrike">
                <a:solidFill>
                  <a:srgbClr val="888888"/>
                </a:solidFill>
                <a:latin typeface="Tahoma"/>
                <a:ea typeface="Tahoma"/>
                <a:cs typeface="Tahoma"/>
                <a:sym typeface="Tahoma"/>
              </a:defRPr>
            </a:lvl7pPr>
            <a:lvl8pPr indent="0" lvl="7" marL="0" marR="0" rtl="0" algn="r">
              <a:spcBef>
                <a:spcPts val="0"/>
              </a:spcBef>
              <a:buNone/>
              <a:defRPr b="0" i="0" sz="1200" u="none" cap="none" strike="noStrike">
                <a:solidFill>
                  <a:srgbClr val="888888"/>
                </a:solidFill>
                <a:latin typeface="Tahoma"/>
                <a:ea typeface="Tahoma"/>
                <a:cs typeface="Tahoma"/>
                <a:sym typeface="Tahoma"/>
              </a:defRPr>
            </a:lvl8pPr>
            <a:lvl9pPr indent="0" lvl="8" marL="0" marR="0" rtl="0" algn="r">
              <a:spcBef>
                <a:spcPts val="0"/>
              </a:spcBef>
              <a:buNone/>
              <a:defRPr b="0" i="0" sz="1200" u="none" cap="none" strike="noStrike">
                <a:solidFill>
                  <a:srgbClr val="888888"/>
                </a:solidFill>
                <a:latin typeface="Tahoma"/>
                <a:ea typeface="Tahoma"/>
                <a:cs typeface="Tahoma"/>
                <a:sym typeface="Tahoma"/>
              </a:defRPr>
            </a:lvl9pPr>
          </a:lstStyle>
          <a:p>
            <a:pPr indent="0" lvl="0" marL="0" rtl="0" algn="r">
              <a:spcBef>
                <a:spcPts val="0"/>
              </a:spcBef>
              <a:spcAft>
                <a:spcPts val="0"/>
              </a:spcAft>
              <a:buNone/>
            </a:pPr>
            <a:fld id="{00000000-1234-1234-1234-123412341234}" type="slidenum">
              <a:rPr lang="en-US"/>
              <a:t>‹#›</a:t>
            </a:fld>
            <a:endParaRPr/>
          </a:p>
        </p:txBody>
      </p:sp>
      <p:pic>
        <p:nvPicPr>
          <p:cNvPr id="171" name="Google Shape;171;p25"/>
          <p:cNvPicPr preferRelativeResize="0"/>
          <p:nvPr/>
        </p:nvPicPr>
        <p:blipFill rotWithShape="1">
          <a:blip r:embed="rId1">
            <a:alphaModFix/>
          </a:blip>
          <a:srcRect b="0" l="0" r="0" t="0"/>
          <a:stretch/>
        </p:blipFill>
        <p:spPr>
          <a:xfrm>
            <a:off x="228600" y="5917183"/>
            <a:ext cx="974101" cy="83706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0.png"/><Relationship Id="rId6"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21.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9.png"/><Relationship Id="rId5" Type="http://schemas.openxmlformats.org/officeDocument/2006/relationships/image" Target="../media/image6.png"/><Relationship Id="rId6"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23.png"/><Relationship Id="rId8" Type="http://schemas.openxmlformats.org/officeDocument/2006/relationships/image" Target="../media/image26.png"/></Relationships>
</file>

<file path=ppt/slides/_rels/slide22.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32.png"/><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6.png"/><Relationship Id="rId9" Type="http://schemas.openxmlformats.org/officeDocument/2006/relationships/image" Target="../media/image28.png"/><Relationship Id="rId5" Type="http://schemas.openxmlformats.org/officeDocument/2006/relationships/image" Target="../media/image9.png"/><Relationship Id="rId6" Type="http://schemas.openxmlformats.org/officeDocument/2006/relationships/image" Target="../media/image29.png"/><Relationship Id="rId7" Type="http://schemas.openxmlformats.org/officeDocument/2006/relationships/image" Target="../media/image27.png"/><Relationship Id="rId8"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5.png"/><Relationship Id="rId4" Type="http://schemas.openxmlformats.org/officeDocument/2006/relationships/image" Target="../media/image6.png"/><Relationship Id="rId5"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39.jpg"/><Relationship Id="rId4" Type="http://schemas.openxmlformats.org/officeDocument/2006/relationships/image" Target="../media/image6.png"/><Relationship Id="rId5"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6.png"/><Relationship Id="rId5" Type="http://schemas.openxmlformats.org/officeDocument/2006/relationships/image" Target="../media/image9.png"/></Relationships>
</file>

<file path=ppt/slides/_rels/slide3.xml.rels><?xml version="1.0" encoding="UTF-8" standalone="yes"?><Relationships xmlns="http://schemas.openxmlformats.org/package/2006/relationships"><Relationship Id="rId10" Type="http://schemas.openxmlformats.org/officeDocument/2006/relationships/image" Target="../media/image9.png"/><Relationship Id="rId1" Type="http://schemas.openxmlformats.org/officeDocument/2006/relationships/slideLayout" Target="../slideLayouts/slideLayout2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 Id="rId9"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7.jpg"/><Relationship Id="rId7" Type="http://schemas.openxmlformats.org/officeDocument/2006/relationships/image" Target="../media/image40.jp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6.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6.png"/><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6.png"/><Relationship Id="rId5"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43.png"/><Relationship Id="rId4" Type="http://schemas.openxmlformats.org/officeDocument/2006/relationships/image" Target="../media/image6.png"/><Relationship Id="rId5"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1.png"/><Relationship Id="rId4" Type="http://schemas.openxmlformats.org/officeDocument/2006/relationships/image" Target="../media/image6.png"/><Relationship Id="rId5"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png"/><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6.png"/><Relationship Id="rId4"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6.png"/><Relationship Id="rId4"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 Id="rId3" Type="http://schemas.openxmlformats.org/officeDocument/2006/relationships/image" Target="../media/image6.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6.png"/><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 Id="rId3" Type="http://schemas.openxmlformats.org/officeDocument/2006/relationships/image" Target="../media/image6.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7"/>
          <p:cNvSpPr txBox="1"/>
          <p:nvPr>
            <p:ph type="ctrTitle"/>
          </p:nvPr>
        </p:nvSpPr>
        <p:spPr>
          <a:xfrm>
            <a:off x="685800" y="1219200"/>
            <a:ext cx="7772400" cy="1470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3200"/>
              <a:buFont typeface="Tahoma"/>
              <a:buNone/>
            </a:pPr>
            <a:r>
              <a:rPr lang="en-US" sz="3200" u="sng"/>
              <a:t>Experiment Design Briefing</a:t>
            </a:r>
            <a:endParaRPr sz="3200" u="sng"/>
          </a:p>
        </p:txBody>
      </p:sp>
      <p:sp>
        <p:nvSpPr>
          <p:cNvPr id="249" name="Google Shape;249;p37"/>
          <p:cNvSpPr txBox="1"/>
          <p:nvPr>
            <p:ph idx="1" type="subTitle"/>
          </p:nvPr>
        </p:nvSpPr>
        <p:spPr>
          <a:xfrm>
            <a:off x="1371600" y="2689224"/>
            <a:ext cx="6400800" cy="2644775"/>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rgbClr val="888888"/>
              </a:buClr>
              <a:buSzPts val="2000"/>
              <a:buNone/>
            </a:pPr>
            <a:r>
              <a:rPr lang="en-US" sz="2000"/>
              <a:t>Space Odditys</a:t>
            </a:r>
            <a:endParaRPr/>
          </a:p>
          <a:p>
            <a:pPr indent="0" lvl="0" marL="0" rtl="0" algn="ctr">
              <a:spcBef>
                <a:spcPts val="400"/>
              </a:spcBef>
              <a:spcAft>
                <a:spcPts val="0"/>
              </a:spcAft>
              <a:buClr>
                <a:srgbClr val="888888"/>
              </a:buClr>
              <a:buSzPts val="2000"/>
              <a:buNone/>
            </a:pPr>
            <a:r>
              <a:rPr lang="en-US" sz="2000"/>
              <a:t>Palmetto Scholars Academy</a:t>
            </a:r>
            <a:endParaRPr/>
          </a:p>
          <a:p>
            <a:pPr indent="0" lvl="0" marL="0" rtl="0" algn="ctr">
              <a:spcBef>
                <a:spcPts val="400"/>
              </a:spcBef>
              <a:spcAft>
                <a:spcPts val="0"/>
              </a:spcAft>
              <a:buClr>
                <a:srgbClr val="888888"/>
              </a:buClr>
              <a:buSzPts val="2000"/>
              <a:buNone/>
            </a:pPr>
            <a:r>
              <a:rPr lang="en-US" sz="2000"/>
              <a:t>Team #1</a:t>
            </a:r>
            <a:endParaRPr/>
          </a:p>
          <a:p>
            <a:pPr indent="0" lvl="0" marL="0" rtl="0" algn="ctr">
              <a:spcBef>
                <a:spcPts val="400"/>
              </a:spcBef>
              <a:spcAft>
                <a:spcPts val="0"/>
              </a:spcAft>
              <a:buClr>
                <a:srgbClr val="888888"/>
              </a:buClr>
              <a:buSzPts val="2000"/>
              <a:buNone/>
            </a:pPr>
            <a:r>
              <a:t/>
            </a:r>
            <a:endParaRPr sz="2000"/>
          </a:p>
          <a:p>
            <a:pPr indent="0" lvl="0" marL="0" rtl="0" algn="ctr">
              <a:spcBef>
                <a:spcPts val="400"/>
              </a:spcBef>
              <a:spcAft>
                <a:spcPts val="0"/>
              </a:spcAft>
              <a:buClr>
                <a:srgbClr val="888888"/>
              </a:buClr>
              <a:buSzPts val="2000"/>
              <a:buNone/>
            </a:pPr>
            <a:r>
              <a:t/>
            </a:r>
            <a:endParaRPr sz="2000"/>
          </a:p>
          <a:p>
            <a:pPr indent="0" lvl="0" marL="0" rtl="0" algn="ctr">
              <a:spcBef>
                <a:spcPts val="280"/>
              </a:spcBef>
              <a:spcAft>
                <a:spcPts val="0"/>
              </a:spcAft>
              <a:buClr>
                <a:schemeClr val="dk1"/>
              </a:buClr>
              <a:buSzPts val="1400"/>
              <a:buNone/>
            </a:pPr>
            <a:r>
              <a:rPr lang="en-US" sz="1400">
                <a:solidFill>
                  <a:schemeClr val="dk1"/>
                </a:solidFill>
              </a:rPr>
              <a:t>[Team Logo Here]</a:t>
            </a:r>
            <a:endParaRPr/>
          </a:p>
        </p:txBody>
      </p:sp>
      <p:pic>
        <p:nvPicPr>
          <p:cNvPr id="250" name="Google Shape;250;p37"/>
          <p:cNvPicPr preferRelativeResize="0"/>
          <p:nvPr/>
        </p:nvPicPr>
        <p:blipFill>
          <a:blip r:embed="rId3">
            <a:alphaModFix/>
          </a:blip>
          <a:stretch>
            <a:fillRect/>
          </a:stretch>
        </p:blipFill>
        <p:spPr>
          <a:xfrm>
            <a:off x="3421724" y="3914575"/>
            <a:ext cx="2300550" cy="23005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6"/>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Science Objective Chosen</a:t>
            </a:r>
            <a:endParaRPr/>
          </a:p>
        </p:txBody>
      </p:sp>
      <p:sp>
        <p:nvSpPr>
          <p:cNvPr id="351" name="Google Shape;351;p4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Tahoma"/>
              <a:buNone/>
            </a:pPr>
            <a:fld id="{00000000-1234-1234-1234-123412341234}" type="slidenum">
              <a:rPr b="0" i="0" lang="en-US" sz="1200" u="none" cap="none" strike="noStrike">
                <a:solidFill>
                  <a:srgbClr val="888888"/>
                </a:solidFill>
                <a:latin typeface="Tahoma"/>
                <a:ea typeface="Tahoma"/>
                <a:cs typeface="Tahoma"/>
                <a:sym typeface="Tahoma"/>
              </a:rPr>
              <a:t>‹#›</a:t>
            </a:fld>
            <a:endParaRPr b="0" i="0" sz="1200" u="none" cap="none" strike="noStrike">
              <a:solidFill>
                <a:srgbClr val="888888"/>
              </a:solidFill>
              <a:latin typeface="Tahoma"/>
              <a:ea typeface="Tahoma"/>
              <a:cs typeface="Tahoma"/>
              <a:sym typeface="Tahoma"/>
            </a:endParaRPr>
          </a:p>
        </p:txBody>
      </p:sp>
      <p:sp>
        <p:nvSpPr>
          <p:cNvPr id="352" name="Google Shape;352;p46"/>
          <p:cNvSpPr txBox="1"/>
          <p:nvPr/>
        </p:nvSpPr>
        <p:spPr>
          <a:xfrm>
            <a:off x="457200" y="1219200"/>
            <a:ext cx="8229600" cy="5437800"/>
          </a:xfrm>
          <a:prstGeom prst="rect">
            <a:avLst/>
          </a:prstGeom>
          <a:noFill/>
          <a:ln>
            <a:noFill/>
          </a:ln>
        </p:spPr>
        <p:txBody>
          <a:bodyPr anchorCtr="0" anchor="t" bIns="45700" lIns="91425" spcFirstLastPara="1" rIns="91425" wrap="square" tIns="45700">
            <a:noAutofit/>
          </a:bodyPr>
          <a:lstStyle/>
          <a:p>
            <a:pPr indent="-330200" lvl="0" marL="342900" rtl="0" algn="l">
              <a:lnSpc>
                <a:spcPct val="100000"/>
              </a:lnSpc>
              <a:spcBef>
                <a:spcPts val="0"/>
              </a:spcBef>
              <a:spcAft>
                <a:spcPts val="0"/>
              </a:spcAft>
              <a:buClr>
                <a:srgbClr val="000000"/>
              </a:buClr>
              <a:buSzPts val="2600"/>
              <a:buFont typeface="Tahoma"/>
              <a:buChar char="•"/>
            </a:pPr>
            <a:r>
              <a:rPr lang="en-US" sz="2600">
                <a:solidFill>
                  <a:srgbClr val="000000"/>
                </a:solidFill>
                <a:latin typeface="Tahoma"/>
                <a:ea typeface="Tahoma"/>
                <a:cs typeface="Tahoma"/>
                <a:sym typeface="Tahoma"/>
              </a:rPr>
              <a:t>Effects of Earth’s Magnetic Field on EMF Strength</a:t>
            </a:r>
            <a:endParaRPr sz="2600">
              <a:solidFill>
                <a:srgbClr val="000000"/>
              </a:solidFill>
              <a:latin typeface="Tahoma"/>
              <a:ea typeface="Tahoma"/>
              <a:cs typeface="Tahoma"/>
              <a:sym typeface="Tahoma"/>
            </a:endParaRPr>
          </a:p>
          <a:p>
            <a:pPr indent="-368300" lvl="1" marL="800100" rtl="0" algn="l">
              <a:lnSpc>
                <a:spcPct val="100000"/>
              </a:lnSpc>
              <a:spcBef>
                <a:spcPts val="1000"/>
              </a:spcBef>
              <a:spcAft>
                <a:spcPts val="0"/>
              </a:spcAft>
              <a:buClr>
                <a:srgbClr val="000000"/>
              </a:buClr>
              <a:buSzPts val="2200"/>
              <a:buFont typeface="Tahoma"/>
              <a:buChar char="–"/>
            </a:pPr>
            <a:r>
              <a:rPr lang="en-US" sz="2200">
                <a:latin typeface="Tahoma"/>
                <a:ea typeface="Tahoma"/>
                <a:cs typeface="Tahoma"/>
                <a:sym typeface="Tahoma"/>
              </a:rPr>
              <a:t>Meets functional and programming requirements outlined in the Request for Experiment (RFE) and the Interface Control Document (ICD)</a:t>
            </a:r>
            <a:endParaRPr sz="2200">
              <a:latin typeface="Tahoma"/>
              <a:ea typeface="Tahoma"/>
              <a:cs typeface="Tahoma"/>
              <a:sym typeface="Tahoma"/>
            </a:endParaRPr>
          </a:p>
          <a:p>
            <a:pPr indent="-368300" lvl="1" marL="800100" rtl="0" algn="l">
              <a:lnSpc>
                <a:spcPct val="100000"/>
              </a:lnSpc>
              <a:spcBef>
                <a:spcPts val="1000"/>
              </a:spcBef>
              <a:spcAft>
                <a:spcPts val="0"/>
              </a:spcAft>
              <a:buClr>
                <a:srgbClr val="000000"/>
              </a:buClr>
              <a:buSzPts val="2200"/>
              <a:buFont typeface="Tahoma"/>
              <a:buChar char="–"/>
            </a:pPr>
            <a:r>
              <a:rPr lang="en-US" sz="2200">
                <a:solidFill>
                  <a:srgbClr val="000000"/>
                </a:solidFill>
                <a:latin typeface="Tahoma"/>
                <a:ea typeface="Tahoma"/>
                <a:cs typeface="Tahoma"/>
                <a:sym typeface="Tahoma"/>
              </a:rPr>
              <a:t>Pros</a:t>
            </a:r>
            <a:endParaRPr sz="2200">
              <a:solidFill>
                <a:srgbClr val="000000"/>
              </a:solidFill>
              <a:latin typeface="Tahoma"/>
              <a:ea typeface="Tahoma"/>
              <a:cs typeface="Tahoma"/>
              <a:sym typeface="Tahoma"/>
            </a:endParaRPr>
          </a:p>
          <a:p>
            <a:pPr indent="-330200" lvl="2" marL="1143000" rtl="0" algn="l">
              <a:lnSpc>
                <a:spcPct val="100000"/>
              </a:lnSpc>
              <a:spcBef>
                <a:spcPts val="1000"/>
              </a:spcBef>
              <a:spcAft>
                <a:spcPts val="0"/>
              </a:spcAft>
              <a:buClr>
                <a:srgbClr val="000000"/>
              </a:buClr>
              <a:buSzPts val="1600"/>
              <a:buFont typeface="Tahoma"/>
              <a:buChar char="•"/>
            </a:pPr>
            <a:r>
              <a:rPr lang="en-US" sz="1600">
                <a:solidFill>
                  <a:srgbClr val="000000"/>
                </a:solidFill>
                <a:latin typeface="Tahoma"/>
                <a:ea typeface="Tahoma"/>
                <a:cs typeface="Tahoma"/>
                <a:sym typeface="Tahoma"/>
              </a:rPr>
              <a:t>Reliable sensor with high accuracy</a:t>
            </a:r>
            <a:endParaRPr sz="1600">
              <a:solidFill>
                <a:srgbClr val="000000"/>
              </a:solidFill>
              <a:latin typeface="Tahoma"/>
              <a:ea typeface="Tahoma"/>
              <a:cs typeface="Tahoma"/>
              <a:sym typeface="Tahoma"/>
            </a:endParaRPr>
          </a:p>
          <a:p>
            <a:pPr indent="-330200" lvl="2" marL="1143000" rtl="0" algn="l">
              <a:lnSpc>
                <a:spcPct val="100000"/>
              </a:lnSpc>
              <a:spcBef>
                <a:spcPts val="1000"/>
              </a:spcBef>
              <a:spcAft>
                <a:spcPts val="0"/>
              </a:spcAft>
              <a:buClr>
                <a:srgbClr val="000000"/>
              </a:buClr>
              <a:buSzPts val="1600"/>
              <a:buFont typeface="Tahoma"/>
              <a:buChar char="•"/>
            </a:pPr>
            <a:r>
              <a:rPr lang="en-US" sz="1600">
                <a:solidFill>
                  <a:srgbClr val="000000"/>
                </a:solidFill>
                <a:latin typeface="Tahoma"/>
                <a:ea typeface="Tahoma"/>
                <a:cs typeface="Tahoma"/>
                <a:sym typeface="Tahoma"/>
              </a:rPr>
              <a:t>Fits environmental constraints</a:t>
            </a:r>
            <a:endParaRPr sz="1600">
              <a:solidFill>
                <a:srgbClr val="000000"/>
              </a:solidFill>
              <a:latin typeface="Tahoma"/>
              <a:ea typeface="Tahoma"/>
              <a:cs typeface="Tahoma"/>
              <a:sym typeface="Tahoma"/>
            </a:endParaRPr>
          </a:p>
          <a:p>
            <a:pPr indent="-330200" lvl="2" marL="1143000" rtl="0" algn="l">
              <a:lnSpc>
                <a:spcPct val="100000"/>
              </a:lnSpc>
              <a:spcBef>
                <a:spcPts val="1000"/>
              </a:spcBef>
              <a:spcAft>
                <a:spcPts val="0"/>
              </a:spcAft>
              <a:buClr>
                <a:srgbClr val="000000"/>
              </a:buClr>
              <a:buSzPts val="1600"/>
              <a:buFont typeface="Tahoma"/>
              <a:buChar char="•"/>
            </a:pPr>
            <a:r>
              <a:rPr lang="en-US" sz="1600">
                <a:solidFill>
                  <a:srgbClr val="000000"/>
                </a:solidFill>
                <a:latin typeface="Tahoma"/>
                <a:ea typeface="Tahoma"/>
                <a:cs typeface="Tahoma"/>
                <a:sym typeface="Tahoma"/>
              </a:rPr>
              <a:t>Very low risk</a:t>
            </a:r>
            <a:endParaRPr sz="1600">
              <a:solidFill>
                <a:srgbClr val="000000"/>
              </a:solidFill>
              <a:latin typeface="Tahoma"/>
              <a:ea typeface="Tahoma"/>
              <a:cs typeface="Tahoma"/>
              <a:sym typeface="Tahoma"/>
            </a:endParaRPr>
          </a:p>
          <a:p>
            <a:pPr indent="-330200" lvl="2" marL="1143000" rtl="0" algn="l">
              <a:lnSpc>
                <a:spcPct val="100000"/>
              </a:lnSpc>
              <a:spcBef>
                <a:spcPts val="1000"/>
              </a:spcBef>
              <a:spcAft>
                <a:spcPts val="0"/>
              </a:spcAft>
              <a:buClr>
                <a:srgbClr val="000000"/>
              </a:buClr>
              <a:buSzPts val="1600"/>
              <a:buFont typeface="Tahoma"/>
              <a:buChar char="•"/>
            </a:pPr>
            <a:r>
              <a:rPr lang="en-US" sz="1600">
                <a:solidFill>
                  <a:srgbClr val="000000"/>
                </a:solidFill>
                <a:latin typeface="Tahoma"/>
                <a:ea typeface="Tahoma"/>
                <a:cs typeface="Tahoma"/>
                <a:sym typeface="Tahoma"/>
              </a:rPr>
              <a:t>Easy Replicability</a:t>
            </a:r>
            <a:endParaRPr sz="1600">
              <a:solidFill>
                <a:srgbClr val="000000"/>
              </a:solidFill>
              <a:latin typeface="Tahoma"/>
              <a:ea typeface="Tahoma"/>
              <a:cs typeface="Tahoma"/>
              <a:sym typeface="Tahoma"/>
            </a:endParaRPr>
          </a:p>
          <a:p>
            <a:pPr indent="-330200" lvl="2" marL="1143000" rtl="0" algn="l">
              <a:lnSpc>
                <a:spcPct val="100000"/>
              </a:lnSpc>
              <a:spcBef>
                <a:spcPts val="1000"/>
              </a:spcBef>
              <a:spcAft>
                <a:spcPts val="0"/>
              </a:spcAft>
              <a:buClr>
                <a:srgbClr val="000000"/>
              </a:buClr>
              <a:buSzPts val="1600"/>
              <a:buFont typeface="Tahoma"/>
              <a:buChar char="•"/>
            </a:pPr>
            <a:r>
              <a:rPr lang="en-US" sz="1600">
                <a:solidFill>
                  <a:srgbClr val="000000"/>
                </a:solidFill>
                <a:latin typeface="Tahoma"/>
                <a:ea typeface="Tahoma"/>
                <a:cs typeface="Tahoma"/>
                <a:sym typeface="Tahoma"/>
              </a:rPr>
              <a:t>Low cost</a:t>
            </a:r>
            <a:endParaRPr sz="1600">
              <a:solidFill>
                <a:srgbClr val="000000"/>
              </a:solidFill>
              <a:latin typeface="Tahoma"/>
              <a:ea typeface="Tahoma"/>
              <a:cs typeface="Tahoma"/>
              <a:sym typeface="Tahoma"/>
            </a:endParaRPr>
          </a:p>
          <a:p>
            <a:pPr indent="-368300" lvl="1" marL="800100" rtl="0" algn="l">
              <a:lnSpc>
                <a:spcPct val="100000"/>
              </a:lnSpc>
              <a:spcBef>
                <a:spcPts val="1000"/>
              </a:spcBef>
              <a:spcAft>
                <a:spcPts val="0"/>
              </a:spcAft>
              <a:buClr>
                <a:srgbClr val="000000"/>
              </a:buClr>
              <a:buSzPts val="2200"/>
              <a:buFont typeface="Tahoma"/>
              <a:buChar char="–"/>
            </a:pPr>
            <a:r>
              <a:rPr lang="en-US" sz="2200">
                <a:latin typeface="Tahoma"/>
                <a:ea typeface="Tahoma"/>
                <a:cs typeface="Tahoma"/>
                <a:sym typeface="Tahoma"/>
              </a:rPr>
              <a:t>Scientific Impact: May influence future missions using: </a:t>
            </a:r>
            <a:endParaRPr sz="2200">
              <a:latin typeface="Tahoma"/>
              <a:ea typeface="Tahoma"/>
              <a:cs typeface="Tahoma"/>
              <a:sym typeface="Tahoma"/>
            </a:endParaRPr>
          </a:p>
          <a:p>
            <a:pPr indent="-254000" lvl="2" marL="1143000" rtl="0" algn="l">
              <a:lnSpc>
                <a:spcPct val="100000"/>
              </a:lnSpc>
              <a:spcBef>
                <a:spcPts val="1000"/>
              </a:spcBef>
              <a:spcAft>
                <a:spcPts val="0"/>
              </a:spcAft>
              <a:buClr>
                <a:srgbClr val="000000"/>
              </a:buClr>
              <a:buSzPts val="2200"/>
              <a:buFont typeface="Tahoma"/>
              <a:buChar char="•"/>
            </a:pPr>
            <a:r>
              <a:rPr lang="en-US" sz="2200">
                <a:latin typeface="Tahoma"/>
                <a:ea typeface="Tahoma"/>
                <a:cs typeface="Tahoma"/>
                <a:sym typeface="Tahoma"/>
              </a:rPr>
              <a:t>equipment sensitive to magnetic fields</a:t>
            </a:r>
            <a:endParaRPr sz="2200">
              <a:latin typeface="Tahoma"/>
              <a:ea typeface="Tahoma"/>
              <a:cs typeface="Tahoma"/>
              <a:sym typeface="Tahoma"/>
            </a:endParaRPr>
          </a:p>
          <a:p>
            <a:pPr indent="-254000" lvl="2" marL="1143000" rtl="0" algn="l">
              <a:lnSpc>
                <a:spcPct val="100000"/>
              </a:lnSpc>
              <a:spcBef>
                <a:spcPts val="1000"/>
              </a:spcBef>
              <a:spcAft>
                <a:spcPts val="1000"/>
              </a:spcAft>
              <a:buClr>
                <a:srgbClr val="000000"/>
              </a:buClr>
              <a:buSzPts val="2200"/>
              <a:buFont typeface="Tahoma"/>
              <a:buChar char="•"/>
            </a:pPr>
            <a:r>
              <a:rPr lang="en-US" sz="2200">
                <a:latin typeface="Tahoma"/>
                <a:ea typeface="Tahoma"/>
                <a:cs typeface="Tahoma"/>
                <a:sym typeface="Tahoma"/>
              </a:rPr>
              <a:t>wires with large currents flowing through them</a:t>
            </a:r>
            <a:endParaRPr sz="2200">
              <a:latin typeface="Tahoma"/>
              <a:ea typeface="Tahoma"/>
              <a:cs typeface="Tahoma"/>
              <a:sym typeface="Tahoma"/>
            </a:endParaRPr>
          </a:p>
        </p:txBody>
      </p:sp>
      <p:sp>
        <p:nvSpPr>
          <p:cNvPr id="353" name="Google Shape;353;p46"/>
          <p:cNvSpPr txBox="1"/>
          <p:nvPr/>
        </p:nvSpPr>
        <p:spPr>
          <a:xfrm>
            <a:off x="4419287" y="2815048"/>
            <a:ext cx="3573600" cy="3000000"/>
          </a:xfrm>
          <a:prstGeom prst="rect">
            <a:avLst/>
          </a:prstGeom>
          <a:noFill/>
          <a:ln>
            <a:noFill/>
          </a:ln>
        </p:spPr>
        <p:txBody>
          <a:bodyPr anchorCtr="0" anchor="t" bIns="91425" lIns="91425" spcFirstLastPara="1" rIns="91425" wrap="square" tIns="91425">
            <a:noAutofit/>
          </a:bodyPr>
          <a:lstStyle/>
          <a:p>
            <a:pPr indent="-368300" lvl="1" marL="800100" rtl="0" algn="l">
              <a:lnSpc>
                <a:spcPct val="115000"/>
              </a:lnSpc>
              <a:spcBef>
                <a:spcPts val="0"/>
              </a:spcBef>
              <a:spcAft>
                <a:spcPts val="0"/>
              </a:spcAft>
              <a:buClr>
                <a:srgbClr val="000000"/>
              </a:buClr>
              <a:buSzPts val="2200"/>
              <a:buFont typeface="Tahoma"/>
              <a:buChar char="–"/>
            </a:pPr>
            <a:r>
              <a:rPr lang="en-US" sz="2200">
                <a:solidFill>
                  <a:srgbClr val="000000"/>
                </a:solidFill>
                <a:latin typeface="Tahoma"/>
                <a:ea typeface="Tahoma"/>
                <a:cs typeface="Tahoma"/>
                <a:sym typeface="Tahoma"/>
              </a:rPr>
              <a:t>Cons</a:t>
            </a:r>
            <a:endParaRPr sz="2200">
              <a:solidFill>
                <a:srgbClr val="000000"/>
              </a:solidFill>
              <a:latin typeface="Tahoma"/>
              <a:ea typeface="Tahoma"/>
              <a:cs typeface="Tahoma"/>
              <a:sym typeface="Tahoma"/>
            </a:endParaRPr>
          </a:p>
          <a:p>
            <a:pPr indent="-330200" lvl="2" marL="1143000" rtl="0" algn="l">
              <a:lnSpc>
                <a:spcPct val="100000"/>
              </a:lnSpc>
              <a:spcBef>
                <a:spcPts val="1000"/>
              </a:spcBef>
              <a:spcAft>
                <a:spcPts val="0"/>
              </a:spcAft>
              <a:buClr>
                <a:srgbClr val="000000"/>
              </a:buClr>
              <a:buSzPts val="1600"/>
              <a:buFont typeface="Tahoma"/>
              <a:buChar char="•"/>
            </a:pPr>
            <a:r>
              <a:rPr lang="en-US" sz="1600">
                <a:solidFill>
                  <a:srgbClr val="000000"/>
                </a:solidFill>
                <a:latin typeface="Tahoma"/>
                <a:ea typeface="Tahoma"/>
                <a:cs typeface="Tahoma"/>
                <a:sym typeface="Tahoma"/>
              </a:rPr>
              <a:t>Difficult to assemble</a:t>
            </a:r>
            <a:endParaRPr sz="1600">
              <a:solidFill>
                <a:srgbClr val="000000"/>
              </a:solidFill>
              <a:latin typeface="Tahoma"/>
              <a:ea typeface="Tahoma"/>
              <a:cs typeface="Tahoma"/>
              <a:sym typeface="Tahoma"/>
            </a:endParaRPr>
          </a:p>
          <a:p>
            <a:pPr indent="-330200" lvl="2" marL="1143000" rtl="0" algn="l">
              <a:lnSpc>
                <a:spcPct val="100000"/>
              </a:lnSpc>
              <a:spcBef>
                <a:spcPts val="1000"/>
              </a:spcBef>
              <a:spcAft>
                <a:spcPts val="1000"/>
              </a:spcAft>
              <a:buClr>
                <a:srgbClr val="000000"/>
              </a:buClr>
              <a:buSzPts val="1600"/>
              <a:buFont typeface="Tahoma"/>
              <a:buChar char="•"/>
            </a:pPr>
            <a:r>
              <a:rPr lang="en-US" sz="1600">
                <a:solidFill>
                  <a:srgbClr val="000000"/>
                </a:solidFill>
                <a:latin typeface="Tahoma"/>
                <a:ea typeface="Tahoma"/>
                <a:cs typeface="Tahoma"/>
                <a:sym typeface="Tahoma"/>
              </a:rPr>
              <a:t>Lack of knowledge in the field</a:t>
            </a:r>
            <a:endParaRPr sz="1600">
              <a:solidFill>
                <a:srgbClr val="000000"/>
              </a:solidFill>
              <a:latin typeface="Tahoma"/>
              <a:ea typeface="Tahoma"/>
              <a:cs typeface="Tahoma"/>
              <a:sym typeface="Tahoma"/>
            </a:endParaRPr>
          </a:p>
        </p:txBody>
      </p:sp>
      <p:pic>
        <p:nvPicPr>
          <p:cNvPr id="354" name="Google Shape;354;p46"/>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355" name="Google Shape;355;p46"/>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Science Traceability Matrix</a:t>
            </a:r>
            <a:endParaRPr/>
          </a:p>
        </p:txBody>
      </p:sp>
      <p:sp>
        <p:nvSpPr>
          <p:cNvPr id="361" name="Google Shape;361;p4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62" name="Google Shape;362;p47"/>
          <p:cNvGraphicFramePr/>
          <p:nvPr/>
        </p:nvGraphicFramePr>
        <p:xfrm>
          <a:off x="212250" y="1486061"/>
          <a:ext cx="3000000" cy="3000000"/>
        </p:xfrm>
        <a:graphic>
          <a:graphicData uri="http://schemas.openxmlformats.org/drawingml/2006/table">
            <a:tbl>
              <a:tblPr bandRow="1" firstCol="1" firstRow="1">
                <a:noFill/>
                <a:tableStyleId>{B9CCC2F4-7366-4820-80A8-5F4894FF6A5A}</a:tableStyleId>
              </a:tblPr>
              <a:tblGrid>
                <a:gridCol w="1974975"/>
                <a:gridCol w="2143725"/>
                <a:gridCol w="2577625"/>
                <a:gridCol w="2023175"/>
              </a:tblGrid>
              <a:tr h="643200">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latin typeface="Tahoma"/>
                          <a:ea typeface="Tahoma"/>
                          <a:cs typeface="Tahoma"/>
                          <a:sym typeface="Tahoma"/>
                        </a:rPr>
                        <a:t>Science Objective</a:t>
                      </a:r>
                      <a:endParaRPr b="1" sz="1600" u="none" cap="none" strike="noStrike">
                        <a:solidFill>
                          <a:srgbClr val="FFFFFF"/>
                        </a:solidFill>
                        <a:latin typeface="Tahoma"/>
                        <a:ea typeface="Tahoma"/>
                        <a:cs typeface="Tahoma"/>
                        <a:sym typeface="Tahoma"/>
                      </a:endParaRPr>
                    </a:p>
                  </a:txBody>
                  <a:tcPr marT="0" marB="0" marR="68575" marL="685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latin typeface="Tahoma"/>
                          <a:ea typeface="Tahoma"/>
                          <a:cs typeface="Tahoma"/>
                          <a:sym typeface="Tahoma"/>
                        </a:rPr>
                        <a:t>Measurement Objective</a:t>
                      </a:r>
                      <a:endParaRPr b="1" sz="1600" u="none" cap="none" strike="noStrike">
                        <a:solidFill>
                          <a:srgbClr val="FFFFFF"/>
                        </a:solidFill>
                        <a:latin typeface="Tahoma"/>
                        <a:ea typeface="Tahoma"/>
                        <a:cs typeface="Tahoma"/>
                        <a:sym typeface="Tahoma"/>
                      </a:endParaRPr>
                    </a:p>
                  </a:txBody>
                  <a:tcPr marT="0" marB="0" marR="68575" marL="685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latin typeface="Tahoma"/>
                          <a:ea typeface="Tahoma"/>
                          <a:cs typeface="Tahoma"/>
                          <a:sym typeface="Tahoma"/>
                        </a:rPr>
                        <a:t>Measurement Requirement</a:t>
                      </a:r>
                      <a:endParaRPr b="1" sz="1600" u="none" cap="none" strike="noStrike">
                        <a:solidFill>
                          <a:srgbClr val="FFFFFF"/>
                        </a:solidFill>
                        <a:latin typeface="Tahoma"/>
                        <a:ea typeface="Tahoma"/>
                        <a:cs typeface="Tahoma"/>
                        <a:sym typeface="Tahoma"/>
                      </a:endParaRPr>
                    </a:p>
                  </a:txBody>
                  <a:tcPr marT="0" marB="0" marR="68575" marL="685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600" u="none" cap="none" strike="noStrike">
                          <a:solidFill>
                            <a:srgbClr val="FFFFFF"/>
                          </a:solidFill>
                          <a:latin typeface="Tahoma"/>
                          <a:ea typeface="Tahoma"/>
                          <a:cs typeface="Tahoma"/>
                          <a:sym typeface="Tahoma"/>
                        </a:rPr>
                        <a:t>Instrument Selected</a:t>
                      </a:r>
                      <a:endParaRPr b="1" sz="1600" u="none" cap="none" strike="noStrike">
                        <a:solidFill>
                          <a:srgbClr val="FFFFFF"/>
                        </a:solidFill>
                        <a:latin typeface="Tahoma"/>
                        <a:ea typeface="Tahoma"/>
                        <a:cs typeface="Tahoma"/>
                        <a:sym typeface="Tahoma"/>
                      </a:endParaRPr>
                    </a:p>
                  </a:txBody>
                  <a:tcPr marT="0" marB="0" marR="68575" marL="6857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4F81BD"/>
                    </a:solidFill>
                  </a:tcPr>
                </a:tc>
              </a:tr>
              <a:tr h="1308725">
                <a:tc rowSpan="3">
                  <a:txBody>
                    <a:bodyPr/>
                    <a:lstStyle/>
                    <a:p>
                      <a:pPr indent="0" lvl="0" marL="0" rtl="0" algn="ctr">
                        <a:lnSpc>
                          <a:spcPct val="115000"/>
                        </a:lnSpc>
                        <a:spcBef>
                          <a:spcPts val="0"/>
                        </a:spcBef>
                        <a:spcAft>
                          <a:spcPts val="0"/>
                        </a:spcAft>
                        <a:buNone/>
                      </a:pPr>
                      <a:r>
                        <a:rPr lang="en-US" sz="1600">
                          <a:latin typeface="Tahoma"/>
                          <a:ea typeface="Tahoma"/>
                          <a:cs typeface="Tahoma"/>
                          <a:sym typeface="Tahoma"/>
                        </a:rPr>
                        <a:t>Effects of Earth’s Magnetic Field on EMF Strength</a:t>
                      </a:r>
                      <a:endParaRPr sz="1600">
                        <a:latin typeface="Tahoma"/>
                        <a:ea typeface="Tahoma"/>
                        <a:cs typeface="Tahoma"/>
                        <a:sym typeface="Tahoma"/>
                      </a:endParaRPr>
                    </a:p>
                  </a:txBody>
                  <a:tcPr marT="0" marB="0" marR="68575" marL="6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8ECF4"/>
                    </a:solidFill>
                  </a:tcPr>
                </a:tc>
                <a:tc rowSpan="2">
                  <a:txBody>
                    <a:bodyPr/>
                    <a:lstStyle/>
                    <a:p>
                      <a:pPr indent="0" lvl="0" marL="0" rtl="0" algn="ctr">
                        <a:lnSpc>
                          <a:spcPct val="115000"/>
                        </a:lnSpc>
                        <a:spcBef>
                          <a:spcPts val="0"/>
                        </a:spcBef>
                        <a:spcAft>
                          <a:spcPts val="0"/>
                        </a:spcAft>
                        <a:buNone/>
                      </a:pPr>
                      <a:r>
                        <a:rPr lang="en-US" sz="1500">
                          <a:latin typeface="Tahoma"/>
                          <a:ea typeface="Tahoma"/>
                          <a:cs typeface="Tahoma"/>
                          <a:sym typeface="Tahoma"/>
                        </a:rPr>
                        <a:t>Measure effects on electromagnet outside of </a:t>
                      </a:r>
                      <a:r>
                        <a:rPr lang="en-US" sz="1500">
                          <a:latin typeface="Tahoma"/>
                          <a:ea typeface="Tahoma"/>
                          <a:cs typeface="Tahoma"/>
                          <a:sym typeface="Tahoma"/>
                        </a:rPr>
                        <a:t>Earth's</a:t>
                      </a:r>
                      <a:r>
                        <a:rPr lang="en-US" sz="1500">
                          <a:latin typeface="Tahoma"/>
                          <a:ea typeface="Tahoma"/>
                          <a:cs typeface="Tahoma"/>
                          <a:sym typeface="Tahoma"/>
                        </a:rPr>
                        <a:t> magnetic field</a:t>
                      </a:r>
                      <a:endParaRPr sz="1500">
                        <a:latin typeface="Tahoma"/>
                        <a:ea typeface="Tahoma"/>
                        <a:cs typeface="Tahoma"/>
                        <a:sym typeface="Tahoma"/>
                      </a:endParaRPr>
                    </a:p>
                  </a:txBody>
                  <a:tcPr marT="0" marB="0" marR="68575" marL="6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D7E7"/>
                    </a:solidFill>
                  </a:tcPr>
                </a:tc>
                <a:tc rowSpan="2">
                  <a:txBody>
                    <a:bodyPr/>
                    <a:lstStyle/>
                    <a:p>
                      <a:pPr indent="-323850" lvl="0" marL="457200" marR="390728" rtl="0" algn="l">
                        <a:lnSpc>
                          <a:spcPct val="115000"/>
                        </a:lnSpc>
                        <a:spcBef>
                          <a:spcPts val="0"/>
                        </a:spcBef>
                        <a:spcAft>
                          <a:spcPts val="0"/>
                        </a:spcAft>
                        <a:buSzPts val="1500"/>
                        <a:buFont typeface="Tahoma"/>
                        <a:buChar char="-"/>
                      </a:pPr>
                      <a:r>
                        <a:rPr lang="en-US" sz="1500">
                          <a:latin typeface="Tahoma"/>
                          <a:ea typeface="Tahoma"/>
                          <a:cs typeface="Tahoma"/>
                          <a:sym typeface="Tahoma"/>
                        </a:rPr>
                        <a:t>Produce a stable </a:t>
                      </a:r>
                      <a:r>
                        <a:rPr lang="en-US" sz="1500">
                          <a:latin typeface="Tahoma"/>
                          <a:ea typeface="Tahoma"/>
                          <a:cs typeface="Tahoma"/>
                          <a:sym typeface="Tahoma"/>
                        </a:rPr>
                        <a:t>electromagnetic</a:t>
                      </a:r>
                      <a:r>
                        <a:rPr lang="en-US" sz="1500">
                          <a:latin typeface="Tahoma"/>
                          <a:ea typeface="Tahoma"/>
                          <a:cs typeface="Tahoma"/>
                          <a:sym typeface="Tahoma"/>
                        </a:rPr>
                        <a:t> field</a:t>
                      </a:r>
                      <a:endParaRPr sz="1500">
                        <a:latin typeface="Tahoma"/>
                        <a:ea typeface="Tahoma"/>
                        <a:cs typeface="Tahoma"/>
                        <a:sym typeface="Tahoma"/>
                      </a:endParaRPr>
                    </a:p>
                    <a:p>
                      <a:pPr indent="-323850" lvl="0" marL="457200" rtl="0" algn="l">
                        <a:lnSpc>
                          <a:spcPct val="115000"/>
                        </a:lnSpc>
                        <a:spcBef>
                          <a:spcPts val="0"/>
                        </a:spcBef>
                        <a:spcAft>
                          <a:spcPts val="0"/>
                        </a:spcAft>
                        <a:buSzPts val="1500"/>
                        <a:buFont typeface="Tahoma"/>
                        <a:buChar char="-"/>
                      </a:pPr>
                      <a:r>
                        <a:rPr lang="en-US" sz="1500">
                          <a:latin typeface="Tahoma"/>
                          <a:ea typeface="Tahoma"/>
                          <a:cs typeface="Tahoma"/>
                          <a:sym typeface="Tahoma"/>
                        </a:rPr>
                        <a:t>Take regular measurements of strength of field</a:t>
                      </a:r>
                      <a:endParaRPr sz="1500">
                        <a:latin typeface="Tahoma"/>
                        <a:ea typeface="Tahoma"/>
                        <a:cs typeface="Tahoma"/>
                        <a:sym typeface="Tahoma"/>
                      </a:endParaRPr>
                    </a:p>
                  </a:txBody>
                  <a:tcPr marT="0" marB="0" marR="68575" marL="6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8ECF4"/>
                    </a:solidFill>
                  </a:tcPr>
                </a:tc>
                <a:tc>
                  <a:txBody>
                    <a:bodyPr/>
                    <a:lstStyle/>
                    <a:p>
                      <a:pPr indent="0" lvl="0" marL="0" rtl="0" algn="ctr">
                        <a:lnSpc>
                          <a:spcPct val="115000"/>
                        </a:lnSpc>
                        <a:spcBef>
                          <a:spcPts val="0"/>
                        </a:spcBef>
                        <a:spcAft>
                          <a:spcPts val="0"/>
                        </a:spcAft>
                        <a:buNone/>
                      </a:pPr>
                      <a:r>
                        <a:rPr lang="en-US" sz="1500">
                          <a:solidFill>
                            <a:schemeClr val="dk1"/>
                          </a:solidFill>
                          <a:latin typeface="Tahoma"/>
                          <a:ea typeface="Tahoma"/>
                          <a:cs typeface="Tahoma"/>
                          <a:sym typeface="Tahoma"/>
                        </a:rPr>
                        <a:t>Grove Pi Electromagnet</a:t>
                      </a:r>
                      <a:endParaRPr sz="1500">
                        <a:latin typeface="Tahoma"/>
                        <a:ea typeface="Tahoma"/>
                        <a:cs typeface="Tahoma"/>
                        <a:sym typeface="Tahoma"/>
                      </a:endParaRPr>
                    </a:p>
                  </a:txBody>
                  <a:tcPr marT="0" marB="0" marR="68575" marL="6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D7E7"/>
                    </a:solidFill>
                  </a:tcPr>
                </a:tc>
              </a:tr>
              <a:tr h="817800">
                <a:tc vMerge="1"/>
                <a:tc vMerge="1"/>
                <a:tc vMerge="1"/>
                <a:tc rowSpan="2">
                  <a:txBody>
                    <a:bodyPr/>
                    <a:lstStyle/>
                    <a:p>
                      <a:pPr indent="0" lvl="0" marL="0" rtl="0" algn="ctr">
                        <a:lnSpc>
                          <a:spcPct val="115000"/>
                        </a:lnSpc>
                        <a:spcBef>
                          <a:spcPts val="0"/>
                        </a:spcBef>
                        <a:spcAft>
                          <a:spcPts val="0"/>
                        </a:spcAft>
                        <a:buNone/>
                      </a:pPr>
                      <a:r>
                        <a:rPr lang="en-US" sz="1500">
                          <a:solidFill>
                            <a:schemeClr val="dk1"/>
                          </a:solidFill>
                          <a:latin typeface="Tahoma"/>
                          <a:ea typeface="Tahoma"/>
                          <a:cs typeface="Tahoma"/>
                          <a:sym typeface="Tahoma"/>
                        </a:rPr>
                        <a:t>HMC5883L</a:t>
                      </a:r>
                      <a:r>
                        <a:rPr lang="en-US" sz="1500">
                          <a:solidFill>
                            <a:schemeClr val="dk1"/>
                          </a:solidFill>
                          <a:latin typeface="Tahoma"/>
                          <a:ea typeface="Tahoma"/>
                          <a:cs typeface="Tahoma"/>
                          <a:sym typeface="Tahoma"/>
                        </a:rPr>
                        <a:t> magnetometer</a:t>
                      </a:r>
                      <a:endParaRPr sz="1500">
                        <a:solidFill>
                          <a:schemeClr val="dk1"/>
                        </a:solidFill>
                        <a:latin typeface="Tahoma"/>
                        <a:ea typeface="Tahoma"/>
                        <a:cs typeface="Tahoma"/>
                        <a:sym typeface="Tahoma"/>
                      </a:endParaRPr>
                    </a:p>
                  </a:txBody>
                  <a:tcPr marT="0" marB="0" marR="68575" marL="6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D7E7"/>
                    </a:solidFill>
                  </a:tcPr>
                </a:tc>
              </a:tr>
              <a:tr h="1308725">
                <a:tc vMerge="1"/>
                <a:tc>
                  <a:txBody>
                    <a:bodyPr/>
                    <a:lstStyle/>
                    <a:p>
                      <a:pPr indent="0" lvl="0" marL="0" rtl="0" algn="ctr">
                        <a:lnSpc>
                          <a:spcPct val="115000"/>
                        </a:lnSpc>
                        <a:spcBef>
                          <a:spcPts val="0"/>
                        </a:spcBef>
                        <a:spcAft>
                          <a:spcPts val="0"/>
                        </a:spcAft>
                        <a:buNone/>
                      </a:pPr>
                      <a:r>
                        <a:rPr lang="en-US" sz="1500">
                          <a:latin typeface="Tahoma"/>
                          <a:ea typeface="Tahoma"/>
                          <a:cs typeface="Tahoma"/>
                          <a:sym typeface="Tahoma"/>
                        </a:rPr>
                        <a:t>Compare results against baseline on Earth</a:t>
                      </a:r>
                      <a:endParaRPr sz="1500">
                        <a:latin typeface="Tahoma"/>
                        <a:ea typeface="Tahoma"/>
                        <a:cs typeface="Tahoma"/>
                        <a:sym typeface="Tahoma"/>
                      </a:endParaRPr>
                    </a:p>
                  </a:txBody>
                  <a:tcPr marT="0" marB="0" marR="68575" marL="6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CFD7E7"/>
                    </a:solidFill>
                  </a:tcPr>
                </a:tc>
                <a:tc>
                  <a:txBody>
                    <a:bodyPr/>
                    <a:lstStyle/>
                    <a:p>
                      <a:pPr indent="-323850" lvl="0" marL="457200" rtl="0" algn="l">
                        <a:lnSpc>
                          <a:spcPct val="115000"/>
                        </a:lnSpc>
                        <a:spcBef>
                          <a:spcPts val="0"/>
                        </a:spcBef>
                        <a:spcAft>
                          <a:spcPts val="0"/>
                        </a:spcAft>
                        <a:buClr>
                          <a:schemeClr val="dk1"/>
                        </a:buClr>
                        <a:buSzPts val="1500"/>
                        <a:buFont typeface="Tahoma"/>
                        <a:buChar char="-"/>
                      </a:pPr>
                      <a:r>
                        <a:rPr lang="en-US" sz="1500">
                          <a:solidFill>
                            <a:schemeClr val="dk1"/>
                          </a:solidFill>
                          <a:latin typeface="Tahoma"/>
                          <a:ea typeface="Tahoma"/>
                          <a:cs typeface="Tahoma"/>
                          <a:sym typeface="Tahoma"/>
                        </a:rPr>
                        <a:t>Take baseline measurements of strength of field on Earth</a:t>
                      </a:r>
                      <a:endParaRPr sz="1500">
                        <a:latin typeface="Tahoma"/>
                        <a:ea typeface="Tahoma"/>
                        <a:cs typeface="Tahoma"/>
                        <a:sym typeface="Tahoma"/>
                      </a:endParaRPr>
                    </a:p>
                  </a:txBody>
                  <a:tcPr marT="0" marB="0" marR="68575" marL="68575" anchor="ctr">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8ECF4"/>
                    </a:solidFill>
                  </a:tcPr>
                </a:tc>
                <a:tc vMerge="1"/>
              </a:tr>
            </a:tbl>
          </a:graphicData>
        </a:graphic>
      </p:graphicFrame>
      <p:pic>
        <p:nvPicPr>
          <p:cNvPr id="363" name="Google Shape;363;p47"/>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364" name="Google Shape;364;p47"/>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Electromagnet - Grove Pi Electromagnet</a:t>
            </a:r>
            <a:endParaRPr/>
          </a:p>
        </p:txBody>
      </p:sp>
      <p:sp>
        <p:nvSpPr>
          <p:cNvPr id="370" name="Google Shape;370;p4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71" name="Google Shape;371;p48"/>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372" name="Google Shape;372;p48"/>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
        <p:nvSpPr>
          <p:cNvPr id="373" name="Google Shape;373;p48"/>
          <p:cNvSpPr txBox="1"/>
          <p:nvPr>
            <p:ph idx="1" type="body"/>
          </p:nvPr>
        </p:nvSpPr>
        <p:spPr>
          <a:xfrm>
            <a:off x="457200" y="1219200"/>
            <a:ext cx="8229600" cy="5425200"/>
          </a:xfrm>
          <a:prstGeom prst="rect">
            <a:avLst/>
          </a:prstGeom>
          <a:noFill/>
          <a:ln>
            <a:noFill/>
          </a:ln>
        </p:spPr>
        <p:txBody>
          <a:bodyPr anchorCtr="0" anchor="t" bIns="45700" lIns="91425" spcFirstLastPara="1" rIns="91425" wrap="square" tIns="45700">
            <a:noAutofit/>
          </a:bodyPr>
          <a:lstStyle/>
          <a:p>
            <a:pPr indent="-292100" lvl="0" marL="342900" rtl="0" algn="l">
              <a:spcBef>
                <a:spcPts val="0"/>
              </a:spcBef>
              <a:spcAft>
                <a:spcPts val="0"/>
              </a:spcAft>
              <a:buClr>
                <a:schemeClr val="dk1"/>
              </a:buClr>
              <a:buSzPts val="2000"/>
              <a:buChar char="•"/>
            </a:pPr>
            <a:r>
              <a:rPr lang="en-US" sz="2000"/>
              <a:t>The Grove Pi Electromagnet is a small electromagnet developed specifically for Raspberry Pis.</a:t>
            </a:r>
            <a:endParaRPr sz="2000"/>
          </a:p>
          <a:p>
            <a:pPr indent="-355600" lvl="0" marL="342900" rtl="0" algn="l">
              <a:spcBef>
                <a:spcPts val="560"/>
              </a:spcBef>
              <a:spcAft>
                <a:spcPts val="0"/>
              </a:spcAft>
              <a:buSzPts val="2000"/>
              <a:buChar char="•"/>
            </a:pPr>
            <a:r>
              <a:rPr lang="en-US" sz="2000"/>
              <a:t>Physical and Data Transfer</a:t>
            </a:r>
            <a:endParaRPr sz="2000"/>
          </a:p>
          <a:p>
            <a:pPr indent="-298450" lvl="1" marL="742950" rtl="0" algn="l">
              <a:spcBef>
                <a:spcPts val="560"/>
              </a:spcBef>
              <a:spcAft>
                <a:spcPts val="0"/>
              </a:spcAft>
              <a:buSzPts val="2000"/>
              <a:buChar char="–"/>
            </a:pPr>
            <a:r>
              <a:rPr lang="en-US" sz="2000"/>
              <a:t>Dimensions: 40mm x 18.8mm x 18.8mm</a:t>
            </a:r>
            <a:endParaRPr sz="2000"/>
          </a:p>
          <a:p>
            <a:pPr indent="-298450" lvl="1" marL="742950" rtl="0" algn="l">
              <a:spcBef>
                <a:spcPts val="560"/>
              </a:spcBef>
              <a:spcAft>
                <a:spcPts val="0"/>
              </a:spcAft>
              <a:buSzPts val="2000"/>
              <a:buChar char="–"/>
            </a:pPr>
            <a:r>
              <a:rPr lang="en-US" sz="2000"/>
              <a:t>Secured mounting by a screw on back.</a:t>
            </a:r>
            <a:endParaRPr sz="2000"/>
          </a:p>
          <a:p>
            <a:pPr indent="-298450" lvl="1" marL="742950" rtl="0" algn="l">
              <a:spcBef>
                <a:spcPts val="560"/>
              </a:spcBef>
              <a:spcAft>
                <a:spcPts val="0"/>
              </a:spcAft>
              <a:buSzPts val="2000"/>
              <a:buChar char="–"/>
            </a:pPr>
            <a:r>
              <a:rPr lang="en-US" sz="2000"/>
              <a:t>Special digital connector that 	links easily onto Pi .</a:t>
            </a:r>
            <a:endParaRPr sz="2000"/>
          </a:p>
          <a:p>
            <a:pPr indent="-298450" lvl="1" marL="742950" rtl="0" algn="l">
              <a:spcBef>
                <a:spcPts val="560"/>
              </a:spcBef>
              <a:spcAft>
                <a:spcPts val="0"/>
              </a:spcAft>
              <a:buSzPts val="2000"/>
              <a:buChar char="–"/>
            </a:pPr>
            <a:r>
              <a:rPr lang="en-US" sz="2000"/>
              <a:t>Electromagnet transfers data over “SIG” wire.</a:t>
            </a:r>
            <a:endParaRPr sz="2000"/>
          </a:p>
        </p:txBody>
      </p:sp>
      <p:pic>
        <p:nvPicPr>
          <p:cNvPr id="374" name="Google Shape;374;p48"/>
          <p:cNvPicPr preferRelativeResize="0"/>
          <p:nvPr/>
        </p:nvPicPr>
        <p:blipFill rotWithShape="1">
          <a:blip r:embed="rId5">
            <a:alphaModFix/>
          </a:blip>
          <a:srcRect b="19976" l="9456" r="8529" t="17402"/>
          <a:stretch/>
        </p:blipFill>
        <p:spPr>
          <a:xfrm>
            <a:off x="214675" y="4438850"/>
            <a:ext cx="4224525" cy="2419150"/>
          </a:xfrm>
          <a:prstGeom prst="rect">
            <a:avLst/>
          </a:prstGeom>
          <a:noFill/>
          <a:ln>
            <a:noFill/>
          </a:ln>
        </p:spPr>
      </p:pic>
      <p:pic>
        <p:nvPicPr>
          <p:cNvPr id="375" name="Google Shape;375;p48"/>
          <p:cNvPicPr preferRelativeResize="0"/>
          <p:nvPr/>
        </p:nvPicPr>
        <p:blipFill rotWithShape="1">
          <a:blip r:embed="rId6">
            <a:alphaModFix/>
          </a:blip>
          <a:srcRect b="16047" l="8773" r="8773" t="20995"/>
          <a:stretch/>
        </p:blipFill>
        <p:spPr>
          <a:xfrm>
            <a:off x="4572000" y="4530275"/>
            <a:ext cx="4224507" cy="2419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Magnetometer </a:t>
            </a:r>
            <a:r>
              <a:rPr lang="en-US"/>
              <a:t>- HMC5883L</a:t>
            </a:r>
            <a:endParaRPr/>
          </a:p>
        </p:txBody>
      </p:sp>
      <p:sp>
        <p:nvSpPr>
          <p:cNvPr id="381" name="Google Shape;381;p49"/>
          <p:cNvSpPr txBox="1"/>
          <p:nvPr>
            <p:ph idx="1" type="body"/>
          </p:nvPr>
        </p:nvSpPr>
        <p:spPr>
          <a:xfrm>
            <a:off x="457200" y="1191638"/>
            <a:ext cx="8229600" cy="5425200"/>
          </a:xfrm>
          <a:prstGeom prst="rect">
            <a:avLst/>
          </a:prstGeom>
          <a:noFill/>
          <a:ln>
            <a:noFill/>
          </a:ln>
        </p:spPr>
        <p:txBody>
          <a:bodyPr anchorCtr="0" anchor="t" bIns="45700" lIns="91425" spcFirstLastPara="1" rIns="91425" wrap="square" tIns="45700">
            <a:noAutofit/>
          </a:bodyPr>
          <a:lstStyle/>
          <a:p>
            <a:pPr indent="-292100" lvl="0" marL="342900" rtl="0" algn="l">
              <a:spcBef>
                <a:spcPts val="0"/>
              </a:spcBef>
              <a:spcAft>
                <a:spcPts val="0"/>
              </a:spcAft>
              <a:buClr>
                <a:schemeClr val="dk1"/>
              </a:buClr>
              <a:buSzPts val="2000"/>
              <a:buChar char="•"/>
            </a:pPr>
            <a:r>
              <a:rPr lang="en-US" sz="2000"/>
              <a:t>The </a:t>
            </a:r>
            <a:r>
              <a:rPr lang="en-US" sz="2000"/>
              <a:t>HMC5883L</a:t>
            </a:r>
            <a:r>
              <a:rPr lang="en-US" sz="2000"/>
              <a:t> is a high accuracy magnetic field sensor that has been used in ICS for many years.</a:t>
            </a:r>
            <a:endParaRPr sz="2000"/>
          </a:p>
          <a:p>
            <a:pPr indent="-292100" lvl="0" marL="342900" rtl="0" algn="l">
              <a:spcBef>
                <a:spcPts val="560"/>
              </a:spcBef>
              <a:spcAft>
                <a:spcPts val="0"/>
              </a:spcAft>
              <a:buClr>
                <a:schemeClr val="dk1"/>
              </a:buClr>
              <a:buSzPts val="2000"/>
              <a:buChar char="•"/>
            </a:pPr>
            <a:r>
              <a:rPr lang="en-US" sz="2000"/>
              <a:t>It is rated to survive:</a:t>
            </a:r>
            <a:endParaRPr sz="2000"/>
          </a:p>
          <a:p>
            <a:pPr indent="-298450" lvl="1" marL="742950" rtl="0" algn="l">
              <a:spcBef>
                <a:spcPts val="560"/>
              </a:spcBef>
              <a:spcAft>
                <a:spcPts val="0"/>
              </a:spcAft>
              <a:buSzPts val="2000"/>
              <a:buChar char="–"/>
            </a:pPr>
            <a:r>
              <a:rPr lang="en-US" sz="2000"/>
              <a:t>3,000G for 0.5ms</a:t>
            </a:r>
            <a:endParaRPr sz="2000"/>
          </a:p>
          <a:p>
            <a:pPr indent="-298450" lvl="1" marL="742950" rtl="0" algn="l">
              <a:spcBef>
                <a:spcPts val="560"/>
              </a:spcBef>
              <a:spcAft>
                <a:spcPts val="0"/>
              </a:spcAft>
              <a:buSzPts val="2000"/>
              <a:buChar char="–"/>
            </a:pPr>
            <a:r>
              <a:rPr lang="en-US" sz="2000"/>
              <a:t>10,000G for 0.1ms</a:t>
            </a:r>
            <a:endParaRPr sz="2000"/>
          </a:p>
          <a:p>
            <a:pPr indent="-298450" lvl="1" marL="742950" rtl="0" algn="l">
              <a:spcBef>
                <a:spcPts val="560"/>
              </a:spcBef>
              <a:spcAft>
                <a:spcPts val="0"/>
              </a:spcAft>
              <a:buSzPts val="2000"/>
              <a:buChar char="–"/>
            </a:pPr>
            <a:r>
              <a:rPr lang="en-US" sz="2000"/>
              <a:t>-40°C to 85°C (operating temperature)</a:t>
            </a:r>
            <a:endParaRPr sz="2000"/>
          </a:p>
          <a:p>
            <a:pPr indent="-298450" lvl="1" marL="742950" rtl="0" algn="l">
              <a:spcBef>
                <a:spcPts val="560"/>
              </a:spcBef>
              <a:spcAft>
                <a:spcPts val="0"/>
              </a:spcAft>
              <a:buSzPts val="2000"/>
              <a:buChar char="–"/>
            </a:pPr>
            <a:r>
              <a:rPr lang="en-US" sz="2000"/>
              <a:t>-40°C to 125°C (storage temperature)</a:t>
            </a:r>
            <a:endParaRPr sz="2000"/>
          </a:p>
          <a:p>
            <a:pPr indent="-355600" lvl="0" marL="342900" rtl="0" algn="l">
              <a:spcBef>
                <a:spcPts val="560"/>
              </a:spcBef>
              <a:spcAft>
                <a:spcPts val="0"/>
              </a:spcAft>
              <a:buSzPts val="2000"/>
              <a:buChar char="•"/>
            </a:pPr>
            <a:r>
              <a:rPr lang="en-US" sz="2000"/>
              <a:t>Sensitivity</a:t>
            </a:r>
            <a:endParaRPr sz="2000"/>
          </a:p>
          <a:p>
            <a:pPr indent="-298450" lvl="1" marL="742950" rtl="0" algn="l">
              <a:spcBef>
                <a:spcPts val="560"/>
              </a:spcBef>
              <a:spcAft>
                <a:spcPts val="0"/>
              </a:spcAft>
              <a:buSzPts val="2000"/>
              <a:buChar char="–"/>
            </a:pPr>
            <a:r>
              <a:rPr lang="en-US" sz="2000"/>
              <a:t>Measures EMFs with a factory calibrated accuracy of +/- 0.004G</a:t>
            </a:r>
            <a:endParaRPr sz="2000"/>
          </a:p>
          <a:p>
            <a:pPr indent="-241300" lvl="2" marL="1143000" rtl="0" algn="l">
              <a:spcBef>
                <a:spcPts val="560"/>
              </a:spcBef>
              <a:spcAft>
                <a:spcPts val="0"/>
              </a:spcAft>
              <a:buSzPts val="2000"/>
              <a:buChar char="•"/>
            </a:pPr>
            <a:r>
              <a:rPr lang="en-US" sz="2000"/>
              <a:t>We have found this number is closer to +/- 0.005</a:t>
            </a:r>
            <a:r>
              <a:rPr lang="en-US"/>
              <a:t>G</a:t>
            </a:r>
            <a:endParaRPr sz="2000"/>
          </a:p>
          <a:p>
            <a:pPr indent="-355600" lvl="0" marL="342900" rtl="0" algn="l">
              <a:spcBef>
                <a:spcPts val="560"/>
              </a:spcBef>
              <a:spcAft>
                <a:spcPts val="0"/>
              </a:spcAft>
              <a:buSzPts val="2000"/>
              <a:buChar char="•"/>
            </a:pPr>
            <a:r>
              <a:rPr lang="en-US" sz="2000"/>
              <a:t>Physical and Data Transfer</a:t>
            </a:r>
            <a:endParaRPr sz="2000"/>
          </a:p>
          <a:p>
            <a:pPr indent="-298450" lvl="1" marL="742950" rtl="0" algn="l">
              <a:spcBef>
                <a:spcPts val="560"/>
              </a:spcBef>
              <a:spcAft>
                <a:spcPts val="0"/>
              </a:spcAft>
              <a:buSzPts val="2000"/>
              <a:buChar char="–"/>
            </a:pPr>
            <a:r>
              <a:rPr lang="en-US" sz="2000"/>
              <a:t>The </a:t>
            </a:r>
            <a:r>
              <a:rPr lang="en-US" sz="2000"/>
              <a:t>HMC5883L</a:t>
            </a:r>
            <a:r>
              <a:rPr lang="en-US" sz="2000"/>
              <a:t> is 18.5mm x 13mm x 2mm</a:t>
            </a:r>
            <a:endParaRPr sz="2000"/>
          </a:p>
          <a:p>
            <a:pPr indent="-298450" lvl="1" marL="742950" rtl="0" algn="l">
              <a:spcBef>
                <a:spcPts val="560"/>
              </a:spcBef>
              <a:spcAft>
                <a:spcPts val="0"/>
              </a:spcAft>
              <a:buSzPts val="2000"/>
              <a:buChar char="–"/>
            </a:pPr>
            <a:r>
              <a:rPr lang="en-US" sz="2000"/>
              <a:t>The </a:t>
            </a:r>
            <a:r>
              <a:rPr lang="en-US" sz="2000"/>
              <a:t>HMC5883L</a:t>
            </a:r>
            <a:r>
              <a:rPr lang="en-US" sz="2000"/>
              <a:t> is an I</a:t>
            </a:r>
            <a:r>
              <a:rPr baseline="30000" lang="en-US" sz="2000"/>
              <a:t>2</a:t>
            </a:r>
            <a:r>
              <a:rPr lang="en-US" sz="2000"/>
              <a:t>C bus slave, and transfers data over a serial data line</a:t>
            </a:r>
            <a:endParaRPr sz="2000"/>
          </a:p>
        </p:txBody>
      </p:sp>
      <p:sp>
        <p:nvSpPr>
          <p:cNvPr id="382" name="Google Shape;382;p4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83" name="Google Shape;383;p49"/>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384" name="Google Shape;384;p49"/>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pic>
        <p:nvPicPr>
          <p:cNvPr id="385" name="Google Shape;385;p49"/>
          <p:cNvPicPr preferRelativeResize="0"/>
          <p:nvPr/>
        </p:nvPicPr>
        <p:blipFill rotWithShape="1">
          <a:blip r:embed="rId5">
            <a:alphaModFix/>
          </a:blip>
          <a:srcRect b="16285" l="21301" r="21375" t="12065"/>
          <a:stretch/>
        </p:blipFill>
        <p:spPr>
          <a:xfrm>
            <a:off x="5760750" y="1691650"/>
            <a:ext cx="3235526" cy="22768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Hypothesis</a:t>
            </a:r>
            <a:endParaRPr/>
          </a:p>
        </p:txBody>
      </p:sp>
      <p:sp>
        <p:nvSpPr>
          <p:cNvPr id="391" name="Google Shape;391;p5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2" name="Google Shape;392;p50"/>
          <p:cNvSpPr txBox="1"/>
          <p:nvPr/>
        </p:nvSpPr>
        <p:spPr>
          <a:xfrm>
            <a:off x="457200" y="1219200"/>
            <a:ext cx="8229600" cy="5638800"/>
          </a:xfrm>
          <a:prstGeom prst="rect">
            <a:avLst/>
          </a:prstGeom>
          <a:noFill/>
          <a:ln>
            <a:noFill/>
          </a:ln>
        </p:spPr>
        <p:txBody>
          <a:bodyPr anchorCtr="0" anchor="t" bIns="45700" lIns="91425" spcFirstLastPara="1" rIns="91425" wrap="square" tIns="45700">
            <a:noAutofit/>
          </a:bodyPr>
          <a:lstStyle/>
          <a:p>
            <a:pPr indent="-342900" lvl="0" marL="342900" rtl="0" algn="l">
              <a:spcBef>
                <a:spcPts val="1000"/>
              </a:spcBef>
              <a:spcAft>
                <a:spcPts val="0"/>
              </a:spcAft>
              <a:buClr>
                <a:srgbClr val="000000"/>
              </a:buClr>
              <a:buSzPts val="2800"/>
              <a:buChar char="•"/>
            </a:pPr>
            <a:r>
              <a:rPr b="1" lang="en-US" sz="2800">
                <a:latin typeface="Tahoma"/>
                <a:ea typeface="Tahoma"/>
                <a:cs typeface="Tahoma"/>
                <a:sym typeface="Tahoma"/>
              </a:rPr>
              <a:t>Research Question</a:t>
            </a:r>
            <a:endParaRPr b="1" sz="2800">
              <a:latin typeface="Tahoma"/>
              <a:ea typeface="Tahoma"/>
              <a:cs typeface="Tahoma"/>
              <a:sym typeface="Tahoma"/>
            </a:endParaRPr>
          </a:p>
          <a:p>
            <a:pPr indent="-311150" lvl="1" marL="742950" rtl="0" algn="l">
              <a:spcBef>
                <a:spcPts val="1000"/>
              </a:spcBef>
              <a:spcAft>
                <a:spcPts val="0"/>
              </a:spcAft>
              <a:buClr>
                <a:srgbClr val="000000"/>
              </a:buClr>
              <a:buSzPts val="2200"/>
              <a:buChar char="–"/>
            </a:pPr>
            <a:r>
              <a:rPr lang="en-US" sz="2200">
                <a:solidFill>
                  <a:srgbClr val="000000"/>
                </a:solidFill>
                <a:latin typeface="Tahoma"/>
                <a:ea typeface="Tahoma"/>
                <a:cs typeface="Tahoma"/>
                <a:sym typeface="Tahoma"/>
              </a:rPr>
              <a:t>To what </a:t>
            </a:r>
            <a:r>
              <a:rPr lang="en-US" sz="2200">
                <a:latin typeface="Tahoma"/>
                <a:ea typeface="Tahoma"/>
                <a:cs typeface="Tahoma"/>
                <a:sym typeface="Tahoma"/>
              </a:rPr>
              <a:t>extent</a:t>
            </a:r>
            <a:r>
              <a:rPr lang="en-US" sz="2200">
                <a:solidFill>
                  <a:srgbClr val="000000"/>
                </a:solidFill>
                <a:latin typeface="Tahoma"/>
                <a:ea typeface="Tahoma"/>
                <a:cs typeface="Tahoma"/>
                <a:sym typeface="Tahoma"/>
              </a:rPr>
              <a:t> does Earth’s magnetic field affect the strength of </a:t>
            </a:r>
            <a:r>
              <a:rPr lang="en-US" sz="2200">
                <a:latin typeface="Tahoma"/>
                <a:ea typeface="Tahoma"/>
                <a:cs typeface="Tahoma"/>
                <a:sym typeface="Tahoma"/>
              </a:rPr>
              <a:t>EMFs</a:t>
            </a:r>
            <a:r>
              <a:rPr lang="en-US" sz="2200">
                <a:solidFill>
                  <a:srgbClr val="000000"/>
                </a:solidFill>
                <a:latin typeface="Tahoma"/>
                <a:ea typeface="Tahoma"/>
                <a:cs typeface="Tahoma"/>
                <a:sym typeface="Tahoma"/>
              </a:rPr>
              <a:t>?</a:t>
            </a:r>
            <a:endParaRPr sz="2200">
              <a:solidFill>
                <a:srgbClr val="000000"/>
              </a:solidFill>
              <a:latin typeface="Tahoma"/>
              <a:ea typeface="Tahoma"/>
              <a:cs typeface="Tahoma"/>
              <a:sym typeface="Tahoma"/>
            </a:endParaRPr>
          </a:p>
          <a:p>
            <a:pPr indent="-349250" lvl="0" marL="342900" rtl="0" algn="l">
              <a:spcBef>
                <a:spcPts val="1000"/>
              </a:spcBef>
              <a:spcAft>
                <a:spcPts val="0"/>
              </a:spcAft>
              <a:buClr>
                <a:srgbClr val="000000"/>
              </a:buClr>
              <a:buSzPts val="2800"/>
              <a:buChar char="•"/>
            </a:pPr>
            <a:r>
              <a:rPr b="1" lang="en-US" sz="2800">
                <a:latin typeface="Tahoma"/>
                <a:ea typeface="Tahoma"/>
                <a:cs typeface="Tahoma"/>
                <a:sym typeface="Tahoma"/>
              </a:rPr>
              <a:t>Hypothesis</a:t>
            </a:r>
            <a:endParaRPr b="1" sz="600">
              <a:solidFill>
                <a:srgbClr val="000000"/>
              </a:solidFill>
              <a:latin typeface="Tahoma"/>
              <a:ea typeface="Tahoma"/>
              <a:cs typeface="Tahoma"/>
              <a:sym typeface="Tahoma"/>
            </a:endParaRPr>
          </a:p>
          <a:p>
            <a:pPr indent="-273050" lvl="1" marL="742950" rtl="0" algn="l">
              <a:spcBef>
                <a:spcPts val="1000"/>
              </a:spcBef>
              <a:spcAft>
                <a:spcPts val="1000"/>
              </a:spcAft>
              <a:buClr>
                <a:srgbClr val="000000"/>
              </a:buClr>
              <a:buSzPts val="2200"/>
              <a:buChar char="–"/>
            </a:pPr>
            <a:r>
              <a:rPr lang="en-US" sz="2200">
                <a:latin typeface="Tahoma"/>
                <a:ea typeface="Tahoma"/>
                <a:cs typeface="Tahoma"/>
                <a:sym typeface="Tahoma"/>
              </a:rPr>
              <a:t>As t</a:t>
            </a:r>
            <a:r>
              <a:rPr lang="en-US" sz="2200">
                <a:solidFill>
                  <a:srgbClr val="000000"/>
                </a:solidFill>
                <a:latin typeface="Tahoma"/>
                <a:ea typeface="Tahoma"/>
                <a:cs typeface="Tahoma"/>
                <a:sym typeface="Tahoma"/>
              </a:rPr>
              <a:t>he payload travels farther away from Earth’s surface, the magnetic strength of our electromagnet will </a:t>
            </a:r>
            <a:r>
              <a:rPr b="1" lang="en-US" sz="2200">
                <a:solidFill>
                  <a:srgbClr val="000000"/>
                </a:solidFill>
                <a:latin typeface="Tahoma"/>
                <a:ea typeface="Tahoma"/>
                <a:cs typeface="Tahoma"/>
                <a:sym typeface="Tahoma"/>
              </a:rPr>
              <a:t>increase</a:t>
            </a:r>
            <a:r>
              <a:rPr lang="en-US" sz="2200">
                <a:solidFill>
                  <a:srgbClr val="000000"/>
                </a:solidFill>
                <a:latin typeface="Tahoma"/>
                <a:ea typeface="Tahoma"/>
                <a:cs typeface="Tahoma"/>
                <a:sym typeface="Tahoma"/>
              </a:rPr>
              <a:t> due to the </a:t>
            </a:r>
            <a:r>
              <a:rPr b="1" lang="en-US" sz="2200">
                <a:solidFill>
                  <a:srgbClr val="000000"/>
                </a:solidFill>
                <a:latin typeface="Tahoma"/>
                <a:ea typeface="Tahoma"/>
                <a:cs typeface="Tahoma"/>
                <a:sym typeface="Tahoma"/>
              </a:rPr>
              <a:t>decrease</a:t>
            </a:r>
            <a:r>
              <a:rPr lang="en-US" sz="2200">
                <a:solidFill>
                  <a:srgbClr val="000000"/>
                </a:solidFill>
                <a:latin typeface="Tahoma"/>
                <a:ea typeface="Tahoma"/>
                <a:cs typeface="Tahoma"/>
                <a:sym typeface="Tahoma"/>
              </a:rPr>
              <a:t> in the strength of Earth’s (interacting) magnetic field.</a:t>
            </a:r>
            <a:endParaRPr sz="2200">
              <a:solidFill>
                <a:srgbClr val="000000"/>
              </a:solidFill>
              <a:latin typeface="Tahoma"/>
              <a:ea typeface="Tahoma"/>
              <a:cs typeface="Tahoma"/>
              <a:sym typeface="Tahoma"/>
            </a:endParaRPr>
          </a:p>
        </p:txBody>
      </p:sp>
      <p:pic>
        <p:nvPicPr>
          <p:cNvPr id="393" name="Google Shape;393;p50"/>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394" name="Google Shape;394;p50"/>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1"/>
          <p:cNvSpPr txBox="1"/>
          <p:nvPr>
            <p:ph idx="1" type="body"/>
          </p:nvPr>
        </p:nvSpPr>
        <p:spPr>
          <a:xfrm>
            <a:off x="457200" y="3048000"/>
            <a:ext cx="82296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600"/>
              <a:buNone/>
            </a:pPr>
            <a:r>
              <a:rPr b="1" lang="en-US" sz="3600"/>
              <a:t>Experiment Design</a:t>
            </a:r>
            <a:endParaRPr b="1" sz="3600"/>
          </a:p>
        </p:txBody>
      </p:sp>
      <p:sp>
        <p:nvSpPr>
          <p:cNvPr id="400" name="Google Shape;400;p5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2"/>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Program Overview</a:t>
            </a:r>
            <a:endParaRPr/>
          </a:p>
        </p:txBody>
      </p:sp>
      <p:sp>
        <p:nvSpPr>
          <p:cNvPr id="406" name="Google Shape;406;p52"/>
          <p:cNvSpPr txBox="1"/>
          <p:nvPr>
            <p:ph idx="1" type="body"/>
          </p:nvPr>
        </p:nvSpPr>
        <p:spPr>
          <a:xfrm>
            <a:off x="457200" y="1219200"/>
            <a:ext cx="8229600" cy="4906964"/>
          </a:xfrm>
          <a:prstGeom prst="rect">
            <a:avLst/>
          </a:prstGeom>
          <a:noFill/>
          <a:ln>
            <a:noFill/>
          </a:ln>
        </p:spPr>
        <p:txBody>
          <a:bodyPr anchorCtr="0" anchor="t" bIns="45700" lIns="91425" spcFirstLastPara="1" rIns="91425" wrap="square" tIns="45700">
            <a:noAutofit/>
          </a:bodyPr>
          <a:lstStyle/>
          <a:p>
            <a:pPr indent="-279400" lvl="0" marL="342900" rtl="0" algn="l">
              <a:spcBef>
                <a:spcPts val="0"/>
              </a:spcBef>
              <a:spcAft>
                <a:spcPts val="0"/>
              </a:spcAft>
              <a:buClr>
                <a:schemeClr val="dk1"/>
              </a:buClr>
              <a:buSzPts val="1800"/>
              <a:buChar char="•"/>
            </a:pPr>
            <a:r>
              <a:rPr lang="en-US" sz="1800"/>
              <a:t>The program consists of 6 major parts. We have a </a:t>
            </a:r>
            <a:r>
              <a:rPr b="1" lang="en-US" sz="1800"/>
              <a:t>control </a:t>
            </a:r>
            <a:r>
              <a:rPr lang="en-US" sz="1800"/>
              <a:t>program, a </a:t>
            </a:r>
            <a:r>
              <a:rPr b="1" lang="en-US" sz="1800"/>
              <a:t>magnet </a:t>
            </a:r>
            <a:r>
              <a:rPr lang="en-US" sz="1800"/>
              <a:t>program, a </a:t>
            </a:r>
            <a:r>
              <a:rPr b="1" lang="en-US" sz="1800"/>
              <a:t>transfer </a:t>
            </a:r>
            <a:r>
              <a:rPr lang="en-US" sz="1800"/>
              <a:t>program, a </a:t>
            </a:r>
            <a:r>
              <a:rPr b="1" lang="en-US" sz="1800"/>
              <a:t>monitor </a:t>
            </a:r>
            <a:r>
              <a:rPr lang="en-US" sz="1800"/>
              <a:t>program, </a:t>
            </a:r>
            <a:r>
              <a:rPr b="1" lang="en-US" sz="1800"/>
              <a:t>UAH’s </a:t>
            </a:r>
            <a:r>
              <a:rPr lang="en-US" sz="1800"/>
              <a:t>program, and a </a:t>
            </a:r>
            <a:r>
              <a:rPr b="1" lang="en-US" sz="1800"/>
              <a:t>restart </a:t>
            </a:r>
            <a:r>
              <a:rPr lang="en-US" sz="1800"/>
              <a:t>program.</a:t>
            </a:r>
            <a:endParaRPr sz="1800"/>
          </a:p>
          <a:p>
            <a:pPr indent="0" lvl="0" marL="457200" rtl="0" algn="l">
              <a:spcBef>
                <a:spcPts val="480"/>
              </a:spcBef>
              <a:spcAft>
                <a:spcPts val="0"/>
              </a:spcAft>
              <a:buNone/>
            </a:pPr>
            <a:r>
              <a:t/>
            </a:r>
            <a:endParaRPr sz="600"/>
          </a:p>
          <a:p>
            <a:pPr indent="-285750" lvl="0" marL="571500" rtl="0" algn="l">
              <a:spcBef>
                <a:spcPts val="480"/>
              </a:spcBef>
              <a:spcAft>
                <a:spcPts val="0"/>
              </a:spcAft>
              <a:buSzPts val="1800"/>
              <a:buChar char="-"/>
            </a:pPr>
            <a:r>
              <a:rPr lang="en-US" sz="1800"/>
              <a:t>Control Program launches all programs needed for the mission</a:t>
            </a:r>
            <a:endParaRPr sz="1800"/>
          </a:p>
          <a:p>
            <a:pPr indent="-285750" lvl="0" marL="571500" rtl="0" algn="l">
              <a:spcBef>
                <a:spcPts val="0"/>
              </a:spcBef>
              <a:spcAft>
                <a:spcPts val="0"/>
              </a:spcAft>
              <a:buSzPts val="1800"/>
              <a:buChar char="-"/>
            </a:pPr>
            <a:r>
              <a:rPr lang="en-US" sz="1800"/>
              <a:t>Monitor Program will restart system if a program isn’t working</a:t>
            </a:r>
            <a:endParaRPr sz="1800"/>
          </a:p>
          <a:p>
            <a:pPr indent="-285750" lvl="0" marL="571500" rtl="0" algn="l">
              <a:spcBef>
                <a:spcPts val="0"/>
              </a:spcBef>
              <a:spcAft>
                <a:spcPts val="0"/>
              </a:spcAft>
              <a:buSzPts val="1800"/>
              <a:buChar char="-"/>
            </a:pPr>
            <a:r>
              <a:rPr lang="en-US" sz="1800"/>
              <a:t>The rest of the program is designed around							 collection and exportation of the data</a:t>
            </a:r>
            <a:endParaRPr sz="1800"/>
          </a:p>
          <a:p>
            <a:pPr indent="-285750" lvl="0" marL="571500" rtl="0" algn="l">
              <a:spcBef>
                <a:spcPts val="0"/>
              </a:spcBef>
              <a:spcAft>
                <a:spcPts val="0"/>
              </a:spcAft>
              <a:buSzPts val="1800"/>
              <a:buChar char="-"/>
            </a:pPr>
            <a:r>
              <a:rPr lang="en-US" sz="1800"/>
              <a:t>Also included are troubleshooting and 							calibration programs.</a:t>
            </a:r>
            <a:endParaRPr sz="1800"/>
          </a:p>
          <a:p>
            <a:pPr indent="-133350" lvl="1" marL="742950" rtl="0" algn="l">
              <a:spcBef>
                <a:spcPts val="480"/>
              </a:spcBef>
              <a:spcAft>
                <a:spcPts val="0"/>
              </a:spcAft>
              <a:buClr>
                <a:schemeClr val="dk1"/>
              </a:buClr>
              <a:buSzPts val="2400"/>
              <a:buNone/>
            </a:pPr>
            <a:r>
              <a:t/>
            </a:r>
            <a:endParaRPr sz="1800"/>
          </a:p>
        </p:txBody>
      </p:sp>
      <p:sp>
        <p:nvSpPr>
          <p:cNvPr id="407" name="Google Shape;407;p5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Tahoma"/>
              <a:buNone/>
            </a:pPr>
            <a:fld id="{00000000-1234-1234-1234-123412341234}" type="slidenum">
              <a:rPr b="0" i="0" lang="en-US" sz="1200" u="none" cap="none" strike="noStrike">
                <a:solidFill>
                  <a:srgbClr val="888888"/>
                </a:solidFill>
                <a:latin typeface="Tahoma"/>
                <a:ea typeface="Tahoma"/>
                <a:cs typeface="Tahoma"/>
                <a:sym typeface="Tahoma"/>
              </a:rPr>
              <a:t>‹#›</a:t>
            </a:fld>
            <a:endParaRPr b="0" i="0" sz="1200" u="none" cap="none" strike="noStrike">
              <a:solidFill>
                <a:srgbClr val="888888"/>
              </a:solidFill>
              <a:latin typeface="Tahoma"/>
              <a:ea typeface="Tahoma"/>
              <a:cs typeface="Tahoma"/>
              <a:sym typeface="Tahoma"/>
            </a:endParaRPr>
          </a:p>
        </p:txBody>
      </p:sp>
      <p:pic>
        <p:nvPicPr>
          <p:cNvPr id="408" name="Google Shape;408;p52"/>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409" name="Google Shape;409;p52"/>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3"/>
          <p:cNvSpPr txBox="1"/>
          <p:nvPr>
            <p:ph type="title"/>
          </p:nvPr>
        </p:nvSpPr>
        <p:spPr>
          <a:xfrm>
            <a:off x="1295400" y="59446"/>
            <a:ext cx="6553200" cy="95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Program Flowchart</a:t>
            </a:r>
            <a:endParaRPr/>
          </a:p>
        </p:txBody>
      </p:sp>
      <p:sp>
        <p:nvSpPr>
          <p:cNvPr id="416" name="Google Shape;416;p53"/>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17" name="Google Shape;417;p53"/>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418" name="Google Shape;418;p53"/>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pic>
        <p:nvPicPr>
          <p:cNvPr id="419" name="Google Shape;419;p53"/>
          <p:cNvPicPr preferRelativeResize="0"/>
          <p:nvPr/>
        </p:nvPicPr>
        <p:blipFill>
          <a:blip r:embed="rId5">
            <a:alphaModFix/>
          </a:blip>
          <a:stretch>
            <a:fillRect/>
          </a:stretch>
        </p:blipFill>
        <p:spPr>
          <a:xfrm>
            <a:off x="4202375" y="1227825"/>
            <a:ext cx="4827725" cy="5128525"/>
          </a:xfrm>
          <a:prstGeom prst="rect">
            <a:avLst/>
          </a:prstGeom>
          <a:noFill/>
          <a:ln>
            <a:noFill/>
          </a:ln>
        </p:spPr>
      </p:pic>
      <p:sp>
        <p:nvSpPr>
          <p:cNvPr id="420" name="Google Shape;420;p53"/>
          <p:cNvSpPr txBox="1"/>
          <p:nvPr>
            <p:ph idx="1" type="body"/>
          </p:nvPr>
        </p:nvSpPr>
        <p:spPr>
          <a:xfrm>
            <a:off x="168275" y="1219200"/>
            <a:ext cx="4112700" cy="4907100"/>
          </a:xfrm>
          <a:prstGeom prst="rect">
            <a:avLst/>
          </a:prstGeom>
          <a:noFill/>
          <a:ln>
            <a:noFill/>
          </a:ln>
        </p:spPr>
        <p:txBody>
          <a:bodyPr anchorCtr="0" anchor="t" bIns="45700" lIns="91425" spcFirstLastPara="1" rIns="91425" wrap="square" tIns="45700">
            <a:noAutofit/>
          </a:bodyPr>
          <a:lstStyle/>
          <a:p>
            <a:pPr indent="-342900" lvl="0" marL="457200" rtl="0" algn="l">
              <a:spcBef>
                <a:spcPts val="480"/>
              </a:spcBef>
              <a:spcAft>
                <a:spcPts val="0"/>
              </a:spcAft>
              <a:buSzPts val="1800"/>
              <a:buChar char="•"/>
            </a:pPr>
            <a:r>
              <a:rPr lang="en-US" sz="1800"/>
              <a:t>Shown is a flowchart of our program operation.</a:t>
            </a:r>
            <a:endParaRPr sz="1800"/>
          </a:p>
          <a:p>
            <a:pPr indent="-342900" lvl="1" marL="1371600" rtl="0" algn="l">
              <a:spcBef>
                <a:spcPts val="0"/>
              </a:spcBef>
              <a:spcAft>
                <a:spcPts val="0"/>
              </a:spcAft>
              <a:buSzPts val="1800"/>
              <a:buChar char="–"/>
            </a:pPr>
            <a:r>
              <a:rPr lang="en-US" sz="1800"/>
              <a:t>The green line represents normal operation</a:t>
            </a:r>
            <a:endParaRPr sz="1800"/>
          </a:p>
          <a:p>
            <a:pPr indent="-342900" lvl="1" marL="1371600" rtl="0" algn="l">
              <a:spcBef>
                <a:spcPts val="0"/>
              </a:spcBef>
              <a:spcAft>
                <a:spcPts val="0"/>
              </a:spcAft>
              <a:buSzPts val="1800"/>
              <a:buChar char="–"/>
            </a:pPr>
            <a:r>
              <a:rPr lang="en-US" sz="1800"/>
              <a:t>The red line represents a restart operation</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4"/>
          <p:cNvSpPr txBox="1"/>
          <p:nvPr>
            <p:ph type="title"/>
          </p:nvPr>
        </p:nvSpPr>
        <p:spPr>
          <a:xfrm>
            <a:off x="1295400" y="59446"/>
            <a:ext cx="6553200" cy="95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Magnetometer Calibration Programs</a:t>
            </a:r>
            <a:endParaRPr/>
          </a:p>
        </p:txBody>
      </p:sp>
      <p:sp>
        <p:nvSpPr>
          <p:cNvPr id="427" name="Google Shape;427;p5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28" name="Google Shape;428;p54"/>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429" name="Google Shape;429;p54"/>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
        <p:nvSpPr>
          <p:cNvPr id="430" name="Google Shape;430;p54"/>
          <p:cNvSpPr txBox="1"/>
          <p:nvPr>
            <p:ph idx="1" type="body"/>
          </p:nvPr>
        </p:nvSpPr>
        <p:spPr>
          <a:xfrm>
            <a:off x="168275" y="1219200"/>
            <a:ext cx="5221800" cy="4907100"/>
          </a:xfrm>
          <a:prstGeom prst="rect">
            <a:avLst/>
          </a:prstGeom>
          <a:noFill/>
          <a:ln>
            <a:noFill/>
          </a:ln>
        </p:spPr>
        <p:txBody>
          <a:bodyPr anchorCtr="0" anchor="t" bIns="45700" lIns="91425" spcFirstLastPara="1" rIns="91425" wrap="square" tIns="45700">
            <a:noAutofit/>
          </a:bodyPr>
          <a:lstStyle/>
          <a:p>
            <a:pPr indent="-342900" lvl="0" marL="457200" rtl="0" algn="l">
              <a:spcBef>
                <a:spcPts val="480"/>
              </a:spcBef>
              <a:spcAft>
                <a:spcPts val="0"/>
              </a:spcAft>
              <a:buSzPts val="1800"/>
              <a:buChar char="•"/>
            </a:pPr>
            <a:r>
              <a:rPr lang="en-US" sz="1800"/>
              <a:t>With our programs we include a calibration program to ensure data accuracy</a:t>
            </a:r>
            <a:endParaRPr sz="1800"/>
          </a:p>
          <a:p>
            <a:pPr indent="-342900" lvl="1" marL="1371600" rtl="0" algn="l">
              <a:spcBef>
                <a:spcPts val="0"/>
              </a:spcBef>
              <a:spcAft>
                <a:spcPts val="0"/>
              </a:spcAft>
              <a:buSzPts val="1800"/>
              <a:buChar char="–"/>
            </a:pPr>
            <a:r>
              <a:rPr lang="en-US" sz="1800"/>
              <a:t>Magnetometer is rotated on a level surface</a:t>
            </a:r>
            <a:endParaRPr sz="1800"/>
          </a:p>
          <a:p>
            <a:pPr indent="-342900" lvl="1" marL="1371600" rtl="0" algn="l">
              <a:spcBef>
                <a:spcPts val="0"/>
              </a:spcBef>
              <a:spcAft>
                <a:spcPts val="0"/>
              </a:spcAft>
              <a:buSzPts val="1800"/>
              <a:buChar char="–"/>
            </a:pPr>
            <a:r>
              <a:rPr lang="en-US" sz="1800"/>
              <a:t>Command line program returns current matrix</a:t>
            </a:r>
            <a:endParaRPr sz="1800"/>
          </a:p>
          <a:p>
            <a:pPr indent="-342900" lvl="1" marL="1371600" rtl="0" algn="l">
              <a:spcBef>
                <a:spcPts val="0"/>
              </a:spcBef>
              <a:spcAft>
                <a:spcPts val="0"/>
              </a:spcAft>
              <a:buSzPts val="1800"/>
              <a:buChar char="–"/>
            </a:pPr>
            <a:r>
              <a:rPr lang="en-US" sz="1800"/>
              <a:t>Correction program shows correction needed</a:t>
            </a:r>
            <a:endParaRPr sz="1800"/>
          </a:p>
          <a:p>
            <a:pPr indent="-342900" lvl="1" marL="1371600" rtl="0" algn="l">
              <a:spcBef>
                <a:spcPts val="0"/>
              </a:spcBef>
              <a:spcAft>
                <a:spcPts val="0"/>
              </a:spcAft>
              <a:buSzPts val="1800"/>
              <a:buChar char="–"/>
            </a:pPr>
            <a:r>
              <a:rPr lang="en-US" sz="1800"/>
              <a:t>Correction program outputs correction matrix</a:t>
            </a:r>
            <a:endParaRPr sz="1800"/>
          </a:p>
          <a:p>
            <a:pPr indent="-342900" lvl="1" marL="1371600" rtl="0" algn="l">
              <a:spcBef>
                <a:spcPts val="0"/>
              </a:spcBef>
              <a:spcAft>
                <a:spcPts val="0"/>
              </a:spcAft>
              <a:buSzPts val="1800"/>
              <a:buChar char="–"/>
            </a:pPr>
            <a:r>
              <a:rPr lang="en-US" sz="1800"/>
              <a:t>Correction matrix added to code, and </a:t>
            </a:r>
            <a:r>
              <a:rPr lang="en-US" sz="1800"/>
              <a:t>magnetometer</a:t>
            </a:r>
            <a:r>
              <a:rPr lang="en-US" sz="1800"/>
              <a:t> is calibrated</a:t>
            </a:r>
            <a:endParaRPr sz="1800"/>
          </a:p>
        </p:txBody>
      </p:sp>
      <p:pic>
        <p:nvPicPr>
          <p:cNvPr id="431" name="Google Shape;431;p54"/>
          <p:cNvPicPr preferRelativeResize="0"/>
          <p:nvPr/>
        </p:nvPicPr>
        <p:blipFill rotWithShape="1">
          <a:blip r:embed="rId5">
            <a:alphaModFix/>
          </a:blip>
          <a:srcRect b="36891" l="0" r="0" t="4976"/>
          <a:stretch/>
        </p:blipFill>
        <p:spPr>
          <a:xfrm>
            <a:off x="5605039" y="1219199"/>
            <a:ext cx="2620987" cy="2021789"/>
          </a:xfrm>
          <a:prstGeom prst="rect">
            <a:avLst/>
          </a:prstGeom>
          <a:noFill/>
          <a:ln>
            <a:noFill/>
          </a:ln>
        </p:spPr>
      </p:pic>
      <p:pic>
        <p:nvPicPr>
          <p:cNvPr id="432" name="Google Shape;432;p54"/>
          <p:cNvPicPr preferRelativeResize="0"/>
          <p:nvPr/>
        </p:nvPicPr>
        <p:blipFill rotWithShape="1">
          <a:blip r:embed="rId6">
            <a:alphaModFix/>
          </a:blip>
          <a:srcRect b="0" l="0" r="4315" t="0"/>
          <a:stretch/>
        </p:blipFill>
        <p:spPr>
          <a:xfrm>
            <a:off x="5261300" y="3350375"/>
            <a:ext cx="3165726" cy="33085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5"/>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Data Packet</a:t>
            </a:r>
            <a:endParaRPr/>
          </a:p>
        </p:txBody>
      </p:sp>
      <p:sp>
        <p:nvSpPr>
          <p:cNvPr id="438" name="Google Shape;438;p55"/>
          <p:cNvSpPr txBox="1"/>
          <p:nvPr>
            <p:ph idx="1" type="body"/>
          </p:nvPr>
        </p:nvSpPr>
        <p:spPr>
          <a:xfrm>
            <a:off x="457200" y="1219200"/>
            <a:ext cx="3962400" cy="5309700"/>
          </a:xfrm>
          <a:prstGeom prst="rect">
            <a:avLst/>
          </a:prstGeom>
          <a:noFill/>
          <a:ln>
            <a:noFill/>
          </a:ln>
        </p:spPr>
        <p:txBody>
          <a:bodyPr anchorCtr="0" anchor="t" bIns="45700" lIns="91425" spcFirstLastPara="1" rIns="91425" wrap="square" tIns="45700">
            <a:noAutofit/>
          </a:bodyPr>
          <a:lstStyle/>
          <a:p>
            <a:pPr indent="-292100" lvl="0" marL="342900" rtl="0" algn="l">
              <a:spcBef>
                <a:spcPts val="0"/>
              </a:spcBef>
              <a:spcAft>
                <a:spcPts val="0"/>
              </a:spcAft>
              <a:buClr>
                <a:schemeClr val="dk1"/>
              </a:buClr>
              <a:buSzPts val="2000"/>
              <a:buChar char="•"/>
            </a:pPr>
            <a:r>
              <a:rPr lang="en-US" sz="2000"/>
              <a:t>The top data packet is from the electromagnet. </a:t>
            </a:r>
            <a:endParaRPr sz="2000"/>
          </a:p>
          <a:p>
            <a:pPr indent="-298450" lvl="1" marL="742950" rtl="0" algn="l">
              <a:spcBef>
                <a:spcPts val="0"/>
              </a:spcBef>
              <a:spcAft>
                <a:spcPts val="0"/>
              </a:spcAft>
              <a:buSzPts val="2000"/>
              <a:buChar char="–"/>
            </a:pPr>
            <a:r>
              <a:rPr lang="en-US" sz="2000"/>
              <a:t>Included is the start and running time, as well as the current power and Input/Output state.</a:t>
            </a:r>
            <a:endParaRPr sz="2000"/>
          </a:p>
          <a:p>
            <a:pPr indent="-355600" lvl="0" marL="342900" rtl="0" algn="l">
              <a:spcBef>
                <a:spcPts val="0"/>
              </a:spcBef>
              <a:spcAft>
                <a:spcPts val="0"/>
              </a:spcAft>
              <a:buSzPts val="2000"/>
              <a:buChar char="•"/>
            </a:pPr>
            <a:r>
              <a:rPr lang="en-US" sz="2000"/>
              <a:t>The bottom data packet is from the magnetometer. </a:t>
            </a:r>
            <a:r>
              <a:rPr lang="en-US" sz="2000"/>
              <a:t>It includes:</a:t>
            </a:r>
            <a:endParaRPr sz="2000"/>
          </a:p>
          <a:p>
            <a:pPr indent="-298450" lvl="1" marL="742950" rtl="0" algn="l">
              <a:spcBef>
                <a:spcPts val="0"/>
              </a:spcBef>
              <a:spcAft>
                <a:spcPts val="0"/>
              </a:spcAft>
              <a:buSzPts val="2000"/>
              <a:buChar char="–"/>
            </a:pPr>
            <a:r>
              <a:rPr lang="en-US" sz="2000"/>
              <a:t>Magnetometer Readings</a:t>
            </a:r>
            <a:endParaRPr sz="2000"/>
          </a:p>
          <a:p>
            <a:pPr indent="-298450" lvl="1" marL="742950" rtl="0" algn="l">
              <a:spcBef>
                <a:spcPts val="0"/>
              </a:spcBef>
              <a:spcAft>
                <a:spcPts val="0"/>
              </a:spcAft>
              <a:buSzPts val="2000"/>
              <a:buChar char="–"/>
            </a:pPr>
            <a:r>
              <a:rPr lang="en-US" sz="2000"/>
              <a:t>Start and Current Time</a:t>
            </a:r>
            <a:endParaRPr sz="2000"/>
          </a:p>
          <a:p>
            <a:pPr indent="-292100" lvl="0" marL="342900" rtl="0" algn="l">
              <a:spcBef>
                <a:spcPts val="560"/>
              </a:spcBef>
              <a:spcAft>
                <a:spcPts val="0"/>
              </a:spcAft>
              <a:buClr>
                <a:schemeClr val="dk1"/>
              </a:buClr>
              <a:buSzPts val="2000"/>
              <a:buChar char="•"/>
            </a:pPr>
            <a:r>
              <a:rPr lang="en-US" sz="2000"/>
              <a:t>All packets outputted are approximately 0.3kB (+/- 6 bytes)</a:t>
            </a:r>
            <a:endParaRPr sz="2000"/>
          </a:p>
          <a:p>
            <a:pPr indent="-298450" lvl="1" marL="742950" rtl="0" algn="l">
              <a:spcBef>
                <a:spcPts val="560"/>
              </a:spcBef>
              <a:spcAft>
                <a:spcPts val="0"/>
              </a:spcAft>
              <a:buClr>
                <a:schemeClr val="dk1"/>
              </a:buClr>
              <a:buSzPts val="2000"/>
              <a:buChar char="–"/>
            </a:pPr>
            <a:r>
              <a:rPr lang="en-US" sz="2000"/>
              <a:t>Data rate will not exceed 0.6kBps</a:t>
            </a:r>
            <a:endParaRPr sz="2000"/>
          </a:p>
        </p:txBody>
      </p:sp>
      <p:sp>
        <p:nvSpPr>
          <p:cNvPr id="439" name="Google Shape;439;p5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Tahoma"/>
              <a:buNone/>
            </a:pPr>
            <a:fld id="{00000000-1234-1234-1234-123412341234}" type="slidenum">
              <a:rPr b="0" i="0" lang="en-US" sz="1200" u="none" cap="none" strike="noStrike">
                <a:solidFill>
                  <a:srgbClr val="888888"/>
                </a:solidFill>
                <a:latin typeface="Tahoma"/>
                <a:ea typeface="Tahoma"/>
                <a:cs typeface="Tahoma"/>
                <a:sym typeface="Tahoma"/>
              </a:rPr>
              <a:t>‹#›</a:t>
            </a:fld>
            <a:endParaRPr b="0" i="0" sz="1200" u="none" cap="none" strike="noStrike">
              <a:solidFill>
                <a:srgbClr val="888888"/>
              </a:solidFill>
              <a:latin typeface="Tahoma"/>
              <a:ea typeface="Tahoma"/>
              <a:cs typeface="Tahoma"/>
              <a:sym typeface="Tahoma"/>
            </a:endParaRPr>
          </a:p>
        </p:txBody>
      </p:sp>
      <p:pic>
        <p:nvPicPr>
          <p:cNvPr id="440" name="Google Shape;440;p55"/>
          <p:cNvPicPr preferRelativeResize="0"/>
          <p:nvPr/>
        </p:nvPicPr>
        <p:blipFill rotWithShape="1">
          <a:blip r:embed="rId3">
            <a:alphaModFix/>
          </a:blip>
          <a:srcRect b="69464" l="0" r="70800" t="9399"/>
          <a:stretch/>
        </p:blipFill>
        <p:spPr>
          <a:xfrm>
            <a:off x="4455112" y="4306825"/>
            <a:ext cx="4662030" cy="1820525"/>
          </a:xfrm>
          <a:prstGeom prst="rect">
            <a:avLst/>
          </a:prstGeom>
          <a:noFill/>
          <a:ln>
            <a:noFill/>
          </a:ln>
        </p:spPr>
      </p:pic>
      <p:pic>
        <p:nvPicPr>
          <p:cNvPr id="441" name="Google Shape;441;p55"/>
          <p:cNvPicPr preferRelativeResize="0"/>
          <p:nvPr/>
        </p:nvPicPr>
        <p:blipFill rotWithShape="1">
          <a:blip r:embed="rId4">
            <a:alphaModFix/>
          </a:blip>
          <a:srcRect b="68350" l="0" r="70600" t="10042"/>
          <a:stretch/>
        </p:blipFill>
        <p:spPr>
          <a:xfrm>
            <a:off x="4490288" y="1608477"/>
            <a:ext cx="4591674" cy="1820523"/>
          </a:xfrm>
          <a:prstGeom prst="rect">
            <a:avLst/>
          </a:prstGeom>
          <a:noFill/>
          <a:ln>
            <a:noFill/>
          </a:ln>
        </p:spPr>
      </p:pic>
      <p:pic>
        <p:nvPicPr>
          <p:cNvPr id="442" name="Google Shape;442;p55"/>
          <p:cNvPicPr preferRelativeResize="0"/>
          <p:nvPr/>
        </p:nvPicPr>
        <p:blipFill>
          <a:blip r:embed="rId5">
            <a:alphaModFix/>
          </a:blip>
          <a:stretch>
            <a:fillRect/>
          </a:stretch>
        </p:blipFill>
        <p:spPr>
          <a:xfrm>
            <a:off x="214675" y="59450"/>
            <a:ext cx="952500" cy="952500"/>
          </a:xfrm>
          <a:prstGeom prst="rect">
            <a:avLst/>
          </a:prstGeom>
          <a:noFill/>
          <a:ln>
            <a:noFill/>
          </a:ln>
        </p:spPr>
      </p:pic>
      <p:pic>
        <p:nvPicPr>
          <p:cNvPr id="443" name="Google Shape;443;p55"/>
          <p:cNvPicPr preferRelativeResize="0"/>
          <p:nvPr/>
        </p:nvPicPr>
        <p:blipFill rotWithShape="1">
          <a:blip r:embed="rId6">
            <a:alphaModFix/>
          </a:blip>
          <a:srcRect b="64312" l="73274" r="24356" t="28167"/>
          <a:stretch/>
        </p:blipFill>
        <p:spPr>
          <a:xfrm>
            <a:off x="8153400" y="0"/>
            <a:ext cx="533394" cy="952500"/>
          </a:xfrm>
          <a:prstGeom prst="rect">
            <a:avLst/>
          </a:prstGeom>
          <a:noFill/>
          <a:ln>
            <a:noFill/>
          </a:ln>
        </p:spPr>
      </p:pic>
      <p:sp>
        <p:nvSpPr>
          <p:cNvPr id="444" name="Google Shape;444;p55"/>
          <p:cNvSpPr txBox="1"/>
          <p:nvPr/>
        </p:nvSpPr>
        <p:spPr>
          <a:xfrm>
            <a:off x="4490300" y="1219200"/>
            <a:ext cx="3432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latin typeface="Tahoma"/>
                <a:ea typeface="Tahoma"/>
                <a:cs typeface="Tahoma"/>
                <a:sym typeface="Tahoma"/>
              </a:rPr>
              <a:t>Magnetometer Data Packet</a:t>
            </a:r>
            <a:endParaRPr i="1" sz="1800">
              <a:latin typeface="Tahoma"/>
              <a:ea typeface="Tahoma"/>
              <a:cs typeface="Tahoma"/>
              <a:sym typeface="Tahoma"/>
            </a:endParaRPr>
          </a:p>
        </p:txBody>
      </p:sp>
      <p:sp>
        <p:nvSpPr>
          <p:cNvPr id="445" name="Google Shape;445;p55"/>
          <p:cNvSpPr txBox="1"/>
          <p:nvPr/>
        </p:nvSpPr>
        <p:spPr>
          <a:xfrm>
            <a:off x="4419600" y="3941725"/>
            <a:ext cx="34326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latin typeface="Tahoma"/>
                <a:ea typeface="Tahoma"/>
                <a:cs typeface="Tahoma"/>
                <a:sym typeface="Tahoma"/>
              </a:rPr>
              <a:t>Electromagnet Data Packet</a:t>
            </a:r>
            <a:endParaRPr i="1" sz="1800">
              <a:latin typeface="Tahoma"/>
              <a:ea typeface="Tahoma"/>
              <a:cs typeface="Tahoma"/>
              <a:sym typeface="Tahom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Agenda</a:t>
            </a:r>
            <a:endParaRPr/>
          </a:p>
        </p:txBody>
      </p:sp>
      <p:sp>
        <p:nvSpPr>
          <p:cNvPr id="256" name="Google Shape;256;p3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Tahoma"/>
              <a:buNone/>
            </a:pPr>
            <a:fld id="{00000000-1234-1234-1234-123412341234}" type="slidenum">
              <a:rPr b="0" i="0" lang="en-US" sz="1200" u="none" cap="none" strike="noStrike">
                <a:solidFill>
                  <a:srgbClr val="888888"/>
                </a:solidFill>
                <a:latin typeface="Tahoma"/>
                <a:ea typeface="Tahoma"/>
                <a:cs typeface="Tahoma"/>
                <a:sym typeface="Tahoma"/>
              </a:rPr>
              <a:t>‹#›</a:t>
            </a:fld>
            <a:endParaRPr b="0" i="0" sz="1200" u="none" cap="none" strike="noStrike">
              <a:solidFill>
                <a:srgbClr val="888888"/>
              </a:solidFill>
              <a:latin typeface="Tahoma"/>
              <a:ea typeface="Tahoma"/>
              <a:cs typeface="Tahoma"/>
              <a:sym typeface="Tahoma"/>
            </a:endParaRPr>
          </a:p>
        </p:txBody>
      </p:sp>
      <p:pic>
        <p:nvPicPr>
          <p:cNvPr id="257" name="Google Shape;257;p38"/>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258" name="Google Shape;258;p38"/>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
        <p:nvSpPr>
          <p:cNvPr id="259" name="Google Shape;259;p38"/>
          <p:cNvSpPr txBox="1"/>
          <p:nvPr/>
        </p:nvSpPr>
        <p:spPr>
          <a:xfrm>
            <a:off x="411480" y="1265238"/>
            <a:ext cx="4038600" cy="4526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2400"/>
              <a:buChar char="•"/>
            </a:pPr>
            <a:r>
              <a:rPr lang="en-US" sz="2400">
                <a:solidFill>
                  <a:srgbClr val="000000"/>
                </a:solidFill>
                <a:latin typeface="Tahoma"/>
                <a:ea typeface="Tahoma"/>
                <a:cs typeface="Tahoma"/>
                <a:sym typeface="Tahoma"/>
              </a:rPr>
              <a:t>Team Introduction</a:t>
            </a:r>
            <a:endParaRPr sz="2400">
              <a:solidFill>
                <a:srgbClr val="000000"/>
              </a:solidFill>
              <a:latin typeface="Tahoma"/>
              <a:ea typeface="Tahoma"/>
              <a:cs typeface="Tahoma"/>
              <a:sym typeface="Tahoma"/>
            </a:endParaRPr>
          </a:p>
          <a:p>
            <a:pPr indent="-355600" lvl="1" marL="742950" rtl="0" algn="l">
              <a:spcBef>
                <a:spcPts val="400"/>
              </a:spcBef>
              <a:spcAft>
                <a:spcPts val="0"/>
              </a:spcAft>
              <a:buClr>
                <a:srgbClr val="000000"/>
              </a:buClr>
              <a:buSzPts val="2000"/>
              <a:buChar char="–"/>
            </a:pPr>
            <a:r>
              <a:rPr lang="en-US" sz="2000">
                <a:solidFill>
                  <a:srgbClr val="000000"/>
                </a:solidFill>
                <a:latin typeface="Tahoma"/>
                <a:ea typeface="Tahoma"/>
                <a:cs typeface="Tahoma"/>
                <a:sym typeface="Tahoma"/>
              </a:rPr>
              <a:t>Team</a:t>
            </a:r>
            <a:endParaRPr sz="2000">
              <a:solidFill>
                <a:srgbClr val="000000"/>
              </a:solidFill>
              <a:latin typeface="Tahoma"/>
              <a:ea typeface="Tahoma"/>
              <a:cs typeface="Tahoma"/>
              <a:sym typeface="Tahoma"/>
            </a:endParaRPr>
          </a:p>
          <a:p>
            <a:pPr indent="-355600" lvl="1" marL="742950" rtl="0" algn="l">
              <a:spcBef>
                <a:spcPts val="400"/>
              </a:spcBef>
              <a:spcAft>
                <a:spcPts val="0"/>
              </a:spcAft>
              <a:buClr>
                <a:srgbClr val="000000"/>
              </a:buClr>
              <a:buSzPts val="2000"/>
              <a:buChar char="–"/>
            </a:pPr>
            <a:r>
              <a:rPr lang="en-US" sz="2000">
                <a:solidFill>
                  <a:srgbClr val="000000"/>
                </a:solidFill>
                <a:latin typeface="Tahoma"/>
                <a:ea typeface="Tahoma"/>
                <a:cs typeface="Tahoma"/>
                <a:sym typeface="Tahoma"/>
              </a:rPr>
              <a:t>Team Identity</a:t>
            </a:r>
            <a:endParaRPr sz="2000">
              <a:solidFill>
                <a:srgbClr val="000000"/>
              </a:solidFill>
              <a:latin typeface="Tahoma"/>
              <a:ea typeface="Tahoma"/>
              <a:cs typeface="Tahoma"/>
              <a:sym typeface="Tahoma"/>
            </a:endParaRPr>
          </a:p>
          <a:p>
            <a:pPr indent="-355600" lvl="1" marL="742950" rtl="0" algn="l">
              <a:spcBef>
                <a:spcPts val="400"/>
              </a:spcBef>
              <a:spcAft>
                <a:spcPts val="0"/>
              </a:spcAft>
              <a:buClr>
                <a:srgbClr val="000000"/>
              </a:buClr>
              <a:buSzPts val="2000"/>
              <a:buChar char="–"/>
            </a:pPr>
            <a:r>
              <a:rPr lang="en-US" sz="2000">
                <a:latin typeface="Tahoma"/>
                <a:ea typeface="Tahoma"/>
                <a:cs typeface="Tahoma"/>
                <a:sym typeface="Tahoma"/>
              </a:rPr>
              <a:t>Project Background and Requirements</a:t>
            </a:r>
            <a:endParaRPr sz="2000">
              <a:solidFill>
                <a:srgbClr val="000000"/>
              </a:solidFill>
              <a:latin typeface="Tahoma"/>
              <a:ea typeface="Tahoma"/>
              <a:cs typeface="Tahoma"/>
              <a:sym typeface="Tahoma"/>
            </a:endParaRPr>
          </a:p>
          <a:p>
            <a:pPr indent="-342900" lvl="0" marL="342900" rtl="0" algn="l">
              <a:spcBef>
                <a:spcPts val="480"/>
              </a:spcBef>
              <a:spcAft>
                <a:spcPts val="0"/>
              </a:spcAft>
              <a:buClr>
                <a:srgbClr val="000000"/>
              </a:buClr>
              <a:buSzPts val="2400"/>
              <a:buChar char="•"/>
            </a:pPr>
            <a:r>
              <a:rPr lang="en-US" sz="2400">
                <a:latin typeface="Tahoma"/>
                <a:ea typeface="Tahoma"/>
                <a:cs typeface="Tahoma"/>
                <a:sym typeface="Tahoma"/>
              </a:rPr>
              <a:t>Science Objective</a:t>
            </a:r>
            <a:endParaRPr sz="2400">
              <a:solidFill>
                <a:srgbClr val="000000"/>
              </a:solidFill>
              <a:latin typeface="Tahoma"/>
              <a:ea typeface="Tahoma"/>
              <a:cs typeface="Tahoma"/>
              <a:sym typeface="Tahoma"/>
            </a:endParaRPr>
          </a:p>
          <a:p>
            <a:pPr indent="-355600" lvl="1" marL="742950" rtl="0" algn="l">
              <a:spcBef>
                <a:spcPts val="400"/>
              </a:spcBef>
              <a:spcAft>
                <a:spcPts val="0"/>
              </a:spcAft>
              <a:buClr>
                <a:srgbClr val="000000"/>
              </a:buClr>
              <a:buSzPts val="2000"/>
              <a:buChar char="–"/>
            </a:pPr>
            <a:r>
              <a:rPr lang="en-US" sz="2000">
                <a:solidFill>
                  <a:srgbClr val="000000"/>
                </a:solidFill>
                <a:latin typeface="Tahoma"/>
                <a:ea typeface="Tahoma"/>
                <a:cs typeface="Tahoma"/>
                <a:sym typeface="Tahoma"/>
              </a:rPr>
              <a:t>Science Objective Selection and Instrumentation</a:t>
            </a:r>
            <a:endParaRPr sz="2000">
              <a:solidFill>
                <a:srgbClr val="000000"/>
              </a:solidFill>
              <a:latin typeface="Tahoma"/>
              <a:ea typeface="Tahoma"/>
              <a:cs typeface="Tahoma"/>
              <a:sym typeface="Tahoma"/>
            </a:endParaRPr>
          </a:p>
          <a:p>
            <a:pPr indent="-355600" lvl="1" marL="742950" rtl="0" algn="l">
              <a:spcBef>
                <a:spcPts val="400"/>
              </a:spcBef>
              <a:spcAft>
                <a:spcPts val="0"/>
              </a:spcAft>
              <a:buClr>
                <a:srgbClr val="000000"/>
              </a:buClr>
              <a:buSzPts val="2000"/>
              <a:buChar char="–"/>
            </a:pPr>
            <a:r>
              <a:rPr lang="en-US" sz="2000">
                <a:latin typeface="Tahoma"/>
                <a:ea typeface="Tahoma"/>
                <a:cs typeface="Tahoma"/>
                <a:sym typeface="Tahoma"/>
              </a:rPr>
              <a:t>Hypothesis</a:t>
            </a:r>
            <a:endParaRPr sz="2000">
              <a:solidFill>
                <a:srgbClr val="000000"/>
              </a:solidFill>
              <a:latin typeface="Tahoma"/>
              <a:ea typeface="Tahoma"/>
              <a:cs typeface="Tahoma"/>
              <a:sym typeface="Tahoma"/>
            </a:endParaRPr>
          </a:p>
          <a:p>
            <a:pPr indent="-381000" lvl="0" marL="457200" rtl="0" algn="l">
              <a:spcBef>
                <a:spcPts val="400"/>
              </a:spcBef>
              <a:spcAft>
                <a:spcPts val="0"/>
              </a:spcAft>
              <a:buClr>
                <a:srgbClr val="000000"/>
              </a:buClr>
              <a:buSzPts val="2400"/>
              <a:buChar char="•"/>
            </a:pPr>
            <a:r>
              <a:rPr lang="en-US" sz="2400">
                <a:latin typeface="Tahoma"/>
                <a:ea typeface="Tahoma"/>
                <a:cs typeface="Tahoma"/>
                <a:sym typeface="Tahoma"/>
              </a:rPr>
              <a:t>Experiment Design</a:t>
            </a:r>
            <a:endParaRPr sz="2400">
              <a:solidFill>
                <a:srgbClr val="000000"/>
              </a:solidFill>
              <a:latin typeface="Tahoma"/>
              <a:ea typeface="Tahoma"/>
              <a:cs typeface="Tahoma"/>
              <a:sym typeface="Tahoma"/>
            </a:endParaRPr>
          </a:p>
          <a:p>
            <a:pPr indent="-355600" lvl="1" marL="742950" rtl="0" algn="l">
              <a:spcBef>
                <a:spcPts val="400"/>
              </a:spcBef>
              <a:spcAft>
                <a:spcPts val="0"/>
              </a:spcAft>
              <a:buClr>
                <a:srgbClr val="000000"/>
              </a:buClr>
              <a:buSzPts val="2000"/>
              <a:buChar char="–"/>
            </a:pPr>
            <a:r>
              <a:rPr lang="en-US" sz="2000">
                <a:latin typeface="Tahoma"/>
                <a:ea typeface="Tahoma"/>
                <a:cs typeface="Tahoma"/>
                <a:sym typeface="Tahoma"/>
              </a:rPr>
              <a:t>Program Overview </a:t>
            </a:r>
            <a:endParaRPr sz="2000">
              <a:latin typeface="Tahoma"/>
              <a:ea typeface="Tahoma"/>
              <a:cs typeface="Tahoma"/>
              <a:sym typeface="Tahoma"/>
            </a:endParaRPr>
          </a:p>
          <a:p>
            <a:pPr indent="-355600" lvl="1" marL="742950" rtl="0" algn="l">
              <a:spcBef>
                <a:spcPts val="400"/>
              </a:spcBef>
              <a:spcAft>
                <a:spcPts val="0"/>
              </a:spcAft>
              <a:buClr>
                <a:srgbClr val="000000"/>
              </a:buClr>
              <a:buSzPts val="2000"/>
              <a:buChar char="–"/>
            </a:pPr>
            <a:r>
              <a:rPr lang="en-US" sz="2000">
                <a:latin typeface="Tahoma"/>
                <a:ea typeface="Tahoma"/>
                <a:cs typeface="Tahoma"/>
                <a:sym typeface="Tahoma"/>
              </a:rPr>
              <a:t>Payload Design</a:t>
            </a:r>
            <a:endParaRPr sz="2000">
              <a:solidFill>
                <a:srgbClr val="000000"/>
              </a:solidFill>
              <a:latin typeface="Tahoma"/>
              <a:ea typeface="Tahoma"/>
              <a:cs typeface="Tahoma"/>
              <a:sym typeface="Tahoma"/>
            </a:endParaRPr>
          </a:p>
          <a:p>
            <a:pPr indent="-355600" lvl="1" marL="742950" rtl="0" algn="l">
              <a:spcBef>
                <a:spcPts val="400"/>
              </a:spcBef>
              <a:spcAft>
                <a:spcPts val="0"/>
              </a:spcAft>
              <a:buClr>
                <a:srgbClr val="000000"/>
              </a:buClr>
              <a:buSzPts val="2000"/>
              <a:buChar char="–"/>
            </a:pPr>
            <a:r>
              <a:rPr lang="en-US" sz="2000">
                <a:solidFill>
                  <a:srgbClr val="000000"/>
                </a:solidFill>
                <a:latin typeface="Tahoma"/>
                <a:ea typeface="Tahoma"/>
                <a:cs typeface="Tahoma"/>
                <a:sym typeface="Tahoma"/>
              </a:rPr>
              <a:t>Concept of Operations</a:t>
            </a:r>
            <a:endParaRPr sz="2000">
              <a:solidFill>
                <a:srgbClr val="000000"/>
              </a:solidFill>
              <a:latin typeface="Tahoma"/>
              <a:ea typeface="Tahoma"/>
              <a:cs typeface="Tahoma"/>
              <a:sym typeface="Tahoma"/>
            </a:endParaRPr>
          </a:p>
          <a:p>
            <a:pPr indent="-158750" lvl="1" marL="742950" rtl="0" algn="l">
              <a:spcBef>
                <a:spcPts val="400"/>
              </a:spcBef>
              <a:spcAft>
                <a:spcPts val="0"/>
              </a:spcAft>
              <a:buNone/>
            </a:pPr>
            <a:r>
              <a:t/>
            </a:r>
            <a:endParaRPr sz="2000">
              <a:solidFill>
                <a:srgbClr val="000000"/>
              </a:solidFill>
              <a:latin typeface="Tahoma"/>
              <a:ea typeface="Tahoma"/>
              <a:cs typeface="Tahoma"/>
              <a:sym typeface="Tahoma"/>
            </a:endParaRPr>
          </a:p>
          <a:p>
            <a:pPr indent="-158750" lvl="1" marL="742950" rtl="0" algn="l">
              <a:spcBef>
                <a:spcPts val="400"/>
              </a:spcBef>
              <a:spcAft>
                <a:spcPts val="0"/>
              </a:spcAft>
              <a:buNone/>
            </a:pPr>
            <a:r>
              <a:t/>
            </a:r>
            <a:endParaRPr sz="2000">
              <a:solidFill>
                <a:srgbClr val="000000"/>
              </a:solidFill>
              <a:latin typeface="Tahoma"/>
              <a:ea typeface="Tahoma"/>
              <a:cs typeface="Tahoma"/>
              <a:sym typeface="Tahoma"/>
            </a:endParaRPr>
          </a:p>
        </p:txBody>
      </p:sp>
      <p:sp>
        <p:nvSpPr>
          <p:cNvPr id="260" name="Google Shape;260;p38"/>
          <p:cNvSpPr txBox="1"/>
          <p:nvPr/>
        </p:nvSpPr>
        <p:spPr>
          <a:xfrm>
            <a:off x="4572005" y="1237750"/>
            <a:ext cx="4038600" cy="4526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2400"/>
              <a:buChar char="•"/>
            </a:pPr>
            <a:r>
              <a:rPr lang="en-US" sz="2400">
                <a:latin typeface="Tahoma"/>
                <a:ea typeface="Tahoma"/>
                <a:cs typeface="Tahoma"/>
                <a:sym typeface="Tahoma"/>
              </a:rPr>
              <a:t>Functional and Operational Testing</a:t>
            </a:r>
            <a:endParaRPr sz="2400">
              <a:solidFill>
                <a:srgbClr val="000000"/>
              </a:solidFill>
              <a:latin typeface="Tahoma"/>
              <a:ea typeface="Tahoma"/>
              <a:cs typeface="Tahoma"/>
              <a:sym typeface="Tahoma"/>
            </a:endParaRPr>
          </a:p>
          <a:p>
            <a:pPr indent="-298450" lvl="1" marL="742950" rtl="0" algn="l">
              <a:spcBef>
                <a:spcPts val="400"/>
              </a:spcBef>
              <a:spcAft>
                <a:spcPts val="0"/>
              </a:spcAft>
              <a:buClr>
                <a:srgbClr val="000000"/>
              </a:buClr>
              <a:buSzPts val="2000"/>
              <a:buChar char="–"/>
            </a:pPr>
            <a:r>
              <a:rPr lang="en-US" sz="2000">
                <a:latin typeface="Tahoma"/>
                <a:ea typeface="Tahoma"/>
                <a:cs typeface="Tahoma"/>
                <a:sym typeface="Tahoma"/>
              </a:rPr>
              <a:t>Functional Requirements and Testing</a:t>
            </a:r>
            <a:endParaRPr sz="2000">
              <a:solidFill>
                <a:srgbClr val="000000"/>
              </a:solidFill>
              <a:latin typeface="Tahoma"/>
              <a:ea typeface="Tahoma"/>
              <a:cs typeface="Tahoma"/>
              <a:sym typeface="Tahoma"/>
            </a:endParaRPr>
          </a:p>
          <a:p>
            <a:pPr indent="-298450" lvl="1" marL="742950" rtl="0" algn="l">
              <a:spcBef>
                <a:spcPts val="400"/>
              </a:spcBef>
              <a:spcAft>
                <a:spcPts val="0"/>
              </a:spcAft>
              <a:buClr>
                <a:schemeClr val="dk1"/>
              </a:buClr>
              <a:buSzPts val="2000"/>
              <a:buChar char="–"/>
            </a:pPr>
            <a:r>
              <a:rPr lang="en-US" sz="2000">
                <a:solidFill>
                  <a:schemeClr val="dk1"/>
                </a:solidFill>
                <a:latin typeface="Tahoma"/>
                <a:ea typeface="Tahoma"/>
                <a:cs typeface="Tahoma"/>
                <a:sym typeface="Tahoma"/>
              </a:rPr>
              <a:t>Functional Requirements and Testing</a:t>
            </a:r>
            <a:endParaRPr sz="2000">
              <a:latin typeface="Tahoma"/>
              <a:ea typeface="Tahoma"/>
              <a:cs typeface="Tahoma"/>
              <a:sym typeface="Tahoma"/>
            </a:endParaRPr>
          </a:p>
          <a:p>
            <a:pPr indent="-342900" lvl="0" marL="342900" rtl="0" algn="l">
              <a:spcBef>
                <a:spcPts val="480"/>
              </a:spcBef>
              <a:spcAft>
                <a:spcPts val="0"/>
              </a:spcAft>
              <a:buClr>
                <a:srgbClr val="000000"/>
              </a:buClr>
              <a:buSzPts val="2400"/>
              <a:buChar char="•"/>
            </a:pPr>
            <a:r>
              <a:rPr lang="en-US" sz="2400">
                <a:latin typeface="Tahoma"/>
                <a:ea typeface="Tahoma"/>
                <a:cs typeface="Tahoma"/>
                <a:sym typeface="Tahoma"/>
              </a:rPr>
              <a:t>Outreach</a:t>
            </a:r>
            <a:endParaRPr sz="2400">
              <a:solidFill>
                <a:srgbClr val="000000"/>
              </a:solidFill>
              <a:latin typeface="Tahoma"/>
              <a:ea typeface="Tahoma"/>
              <a:cs typeface="Tahoma"/>
              <a:sym typeface="Tahoma"/>
            </a:endParaRPr>
          </a:p>
          <a:p>
            <a:pPr indent="-298450" lvl="1" marL="742950" rtl="0" algn="l">
              <a:spcBef>
                <a:spcPts val="400"/>
              </a:spcBef>
              <a:spcAft>
                <a:spcPts val="0"/>
              </a:spcAft>
              <a:buClr>
                <a:srgbClr val="000000"/>
              </a:buClr>
              <a:buSzPts val="2000"/>
              <a:buChar char="–"/>
            </a:pPr>
            <a:r>
              <a:rPr lang="en-US" sz="2000">
                <a:latin typeface="Tahoma"/>
                <a:ea typeface="Tahoma"/>
                <a:cs typeface="Tahoma"/>
                <a:sym typeface="Tahoma"/>
              </a:rPr>
              <a:t>Overview</a:t>
            </a:r>
            <a:endParaRPr sz="2000">
              <a:latin typeface="Tahoma"/>
              <a:ea typeface="Tahoma"/>
              <a:cs typeface="Tahoma"/>
              <a:sym typeface="Tahoma"/>
            </a:endParaRPr>
          </a:p>
          <a:p>
            <a:pPr indent="-298450" lvl="1" marL="742950" rtl="0" algn="l">
              <a:spcBef>
                <a:spcPts val="400"/>
              </a:spcBef>
              <a:spcAft>
                <a:spcPts val="0"/>
              </a:spcAft>
              <a:buClr>
                <a:srgbClr val="000000"/>
              </a:buClr>
              <a:buSzPts val="2000"/>
              <a:buFont typeface="Tahoma"/>
              <a:buChar char="–"/>
            </a:pPr>
            <a:r>
              <a:rPr lang="en-US" sz="2000">
                <a:latin typeface="Tahoma"/>
                <a:ea typeface="Tahoma"/>
                <a:cs typeface="Tahoma"/>
                <a:sym typeface="Tahoma"/>
              </a:rPr>
              <a:t>Investigation</a:t>
            </a:r>
            <a:endParaRPr sz="2000">
              <a:latin typeface="Tahoma"/>
              <a:ea typeface="Tahoma"/>
              <a:cs typeface="Tahoma"/>
              <a:sym typeface="Tahoma"/>
            </a:endParaRPr>
          </a:p>
          <a:p>
            <a:pPr indent="-381000" lvl="0" marL="457200" rtl="0" algn="l">
              <a:spcBef>
                <a:spcPts val="400"/>
              </a:spcBef>
              <a:spcAft>
                <a:spcPts val="0"/>
              </a:spcAft>
              <a:buClr>
                <a:srgbClr val="000000"/>
              </a:buClr>
              <a:buSzPts val="2400"/>
              <a:buChar char="•"/>
            </a:pPr>
            <a:r>
              <a:rPr lang="en-US" sz="2400">
                <a:latin typeface="Tahoma"/>
                <a:ea typeface="Tahoma"/>
                <a:cs typeface="Tahoma"/>
                <a:sym typeface="Tahoma"/>
              </a:rPr>
              <a:t>ICD Requirements Checklist</a:t>
            </a:r>
            <a:endParaRPr sz="2400">
              <a:latin typeface="Tahoma"/>
              <a:ea typeface="Tahoma"/>
              <a:cs typeface="Tahoma"/>
              <a:sym typeface="Tahoma"/>
            </a:endParaRPr>
          </a:p>
          <a:p>
            <a:pPr indent="-381000" lvl="0" marL="457200" rtl="0" algn="l">
              <a:spcBef>
                <a:spcPts val="400"/>
              </a:spcBef>
              <a:spcAft>
                <a:spcPts val="0"/>
              </a:spcAft>
              <a:buClr>
                <a:srgbClr val="000000"/>
              </a:buClr>
              <a:buSzPts val="2400"/>
              <a:buChar char="•"/>
            </a:pPr>
            <a:r>
              <a:rPr lang="en-US" sz="2400">
                <a:solidFill>
                  <a:srgbClr val="000000"/>
                </a:solidFill>
                <a:latin typeface="Tahoma"/>
                <a:ea typeface="Tahoma"/>
                <a:cs typeface="Tahoma"/>
                <a:sym typeface="Tahoma"/>
              </a:rPr>
              <a:t>Lessons Learned</a:t>
            </a:r>
            <a:endParaRPr sz="2400">
              <a:solidFill>
                <a:srgbClr val="000000"/>
              </a:solidFill>
              <a:latin typeface="Tahoma"/>
              <a:ea typeface="Tahoma"/>
              <a:cs typeface="Tahoma"/>
              <a:sym typeface="Tahoma"/>
            </a:endParaRPr>
          </a:p>
          <a:p>
            <a:pPr indent="-381000" lvl="0" marL="457200" rtl="0" algn="l">
              <a:spcBef>
                <a:spcPts val="400"/>
              </a:spcBef>
              <a:spcAft>
                <a:spcPts val="0"/>
              </a:spcAft>
              <a:buClr>
                <a:srgbClr val="000000"/>
              </a:buClr>
              <a:buSzPts val="2400"/>
              <a:buChar char="•"/>
            </a:pPr>
            <a:r>
              <a:rPr lang="en-US" sz="2400">
                <a:solidFill>
                  <a:srgbClr val="000000"/>
                </a:solidFill>
                <a:latin typeface="Tahoma"/>
                <a:ea typeface="Tahoma"/>
                <a:cs typeface="Tahoma"/>
                <a:sym typeface="Tahoma"/>
              </a:rPr>
              <a:t>Summary</a:t>
            </a:r>
            <a:endParaRPr sz="2000">
              <a:solidFill>
                <a:srgbClr val="000000"/>
              </a:solidFill>
              <a:latin typeface="Tahoma"/>
              <a:ea typeface="Tahoma"/>
              <a:cs typeface="Tahoma"/>
              <a:sym typeface="Tahom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Configuration - 3D CAD Model</a:t>
            </a:r>
            <a:endParaRPr/>
          </a:p>
        </p:txBody>
      </p:sp>
      <p:sp>
        <p:nvSpPr>
          <p:cNvPr id="451" name="Google Shape;451;p5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52" name="Google Shape;452;p56"/>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453" name="Google Shape;453;p56"/>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pic>
        <p:nvPicPr>
          <p:cNvPr id="454" name="Google Shape;454;p56"/>
          <p:cNvPicPr preferRelativeResize="0"/>
          <p:nvPr/>
        </p:nvPicPr>
        <p:blipFill rotWithShape="1">
          <a:blip r:embed="rId5">
            <a:alphaModFix/>
          </a:blip>
          <a:srcRect b="13778" l="9359" r="16539" t="7307"/>
          <a:stretch/>
        </p:blipFill>
        <p:spPr>
          <a:xfrm>
            <a:off x="0" y="1071400"/>
            <a:ext cx="9144001" cy="5786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7"/>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Configuration - Front View</a:t>
            </a:r>
            <a:endParaRPr/>
          </a:p>
        </p:txBody>
      </p:sp>
      <p:sp>
        <p:nvSpPr>
          <p:cNvPr id="460" name="Google Shape;460;p5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61" name="Google Shape;461;p57"/>
          <p:cNvPicPr preferRelativeResize="0"/>
          <p:nvPr>
            <p:ph idx="1" type="body"/>
          </p:nvPr>
        </p:nvPicPr>
        <p:blipFill rotWithShape="1">
          <a:blip r:embed="rId3">
            <a:alphaModFix/>
          </a:blip>
          <a:srcRect b="0" l="0" r="0" t="0"/>
          <a:stretch/>
        </p:blipFill>
        <p:spPr>
          <a:xfrm>
            <a:off x="74400" y="1131050"/>
            <a:ext cx="8995200" cy="4749000"/>
          </a:xfrm>
          <a:prstGeom prst="rect">
            <a:avLst/>
          </a:prstGeom>
          <a:noFill/>
          <a:ln>
            <a:noFill/>
          </a:ln>
        </p:spPr>
      </p:pic>
      <p:pic>
        <p:nvPicPr>
          <p:cNvPr id="462" name="Google Shape;462;p57"/>
          <p:cNvPicPr preferRelativeResize="0"/>
          <p:nvPr/>
        </p:nvPicPr>
        <p:blipFill>
          <a:blip r:embed="rId4">
            <a:alphaModFix/>
          </a:blip>
          <a:stretch>
            <a:fillRect/>
          </a:stretch>
        </p:blipFill>
        <p:spPr>
          <a:xfrm>
            <a:off x="-132800" y="59450"/>
            <a:ext cx="952500" cy="952500"/>
          </a:xfrm>
          <a:prstGeom prst="rect">
            <a:avLst/>
          </a:prstGeom>
          <a:noFill/>
          <a:ln>
            <a:noFill/>
          </a:ln>
        </p:spPr>
      </p:pic>
      <p:pic>
        <p:nvPicPr>
          <p:cNvPr id="463" name="Google Shape;463;p57"/>
          <p:cNvPicPr preferRelativeResize="0"/>
          <p:nvPr/>
        </p:nvPicPr>
        <p:blipFill rotWithShape="1">
          <a:blip r:embed="rId5">
            <a:alphaModFix/>
          </a:blip>
          <a:srcRect b="64312" l="73274" r="24356" t="28167"/>
          <a:stretch/>
        </p:blipFill>
        <p:spPr>
          <a:xfrm>
            <a:off x="8153400" y="0"/>
            <a:ext cx="533394" cy="952500"/>
          </a:xfrm>
          <a:prstGeom prst="rect">
            <a:avLst/>
          </a:prstGeom>
          <a:noFill/>
          <a:ln>
            <a:noFill/>
          </a:ln>
        </p:spPr>
      </p:pic>
      <p:grpSp>
        <p:nvGrpSpPr>
          <p:cNvPr id="464" name="Google Shape;464;p57"/>
          <p:cNvGrpSpPr/>
          <p:nvPr/>
        </p:nvGrpSpPr>
        <p:grpSpPr>
          <a:xfrm>
            <a:off x="1261936" y="1894458"/>
            <a:ext cx="6461901" cy="2235447"/>
            <a:chOff x="5547350" y="3328150"/>
            <a:chExt cx="2011800" cy="704100"/>
          </a:xfrm>
        </p:grpSpPr>
        <p:pic>
          <p:nvPicPr>
            <p:cNvPr id="465" name="Google Shape;465;p57"/>
            <p:cNvPicPr preferRelativeResize="0"/>
            <p:nvPr/>
          </p:nvPicPr>
          <p:blipFill rotWithShape="1">
            <a:blip r:embed="rId6">
              <a:alphaModFix/>
            </a:blip>
            <a:srcRect b="6710" l="4236" r="1405" t="13595"/>
            <a:stretch/>
          </p:blipFill>
          <p:spPr>
            <a:xfrm>
              <a:off x="5547350" y="3328150"/>
              <a:ext cx="2011800" cy="704100"/>
            </a:xfrm>
            <a:prstGeom prst="rect">
              <a:avLst/>
            </a:prstGeom>
            <a:noFill/>
            <a:ln>
              <a:noFill/>
            </a:ln>
          </p:spPr>
        </p:pic>
        <p:pic>
          <p:nvPicPr>
            <p:cNvPr id="466" name="Google Shape;466;p57"/>
            <p:cNvPicPr preferRelativeResize="0"/>
            <p:nvPr/>
          </p:nvPicPr>
          <p:blipFill>
            <a:blip r:embed="rId7">
              <a:alphaModFix/>
            </a:blip>
            <a:stretch>
              <a:fillRect/>
            </a:stretch>
          </p:blipFill>
          <p:spPr>
            <a:xfrm>
              <a:off x="5591399" y="3504426"/>
              <a:ext cx="156685" cy="229718"/>
            </a:xfrm>
            <a:prstGeom prst="rect">
              <a:avLst/>
            </a:prstGeom>
            <a:noFill/>
            <a:ln>
              <a:noFill/>
            </a:ln>
          </p:spPr>
        </p:pic>
      </p:grpSp>
      <p:pic>
        <p:nvPicPr>
          <p:cNvPr id="467" name="Google Shape;467;p57"/>
          <p:cNvPicPr preferRelativeResize="0"/>
          <p:nvPr/>
        </p:nvPicPr>
        <p:blipFill rotWithShape="1">
          <a:blip r:embed="rId8">
            <a:alphaModFix/>
          </a:blip>
          <a:srcRect b="15871" l="23834" r="4567" t="15864"/>
          <a:stretch/>
        </p:blipFill>
        <p:spPr>
          <a:xfrm>
            <a:off x="2432300" y="1865225"/>
            <a:ext cx="5291550" cy="2267700"/>
          </a:xfrm>
          <a:prstGeom prst="rect">
            <a:avLst/>
          </a:prstGeom>
          <a:noFill/>
          <a:ln>
            <a:noFill/>
          </a:ln>
        </p:spPr>
      </p:pic>
      <p:cxnSp>
        <p:nvCxnSpPr>
          <p:cNvPr id="468" name="Google Shape;468;p57"/>
          <p:cNvCxnSpPr/>
          <p:nvPr/>
        </p:nvCxnSpPr>
        <p:spPr>
          <a:xfrm flipH="1">
            <a:off x="2474225" y="1950700"/>
            <a:ext cx="4800" cy="2184900"/>
          </a:xfrm>
          <a:prstGeom prst="straightConnector1">
            <a:avLst/>
          </a:prstGeom>
          <a:noFill/>
          <a:ln cap="flat" cmpd="sng" w="38100">
            <a:solidFill>
              <a:srgbClr val="FFFFFF"/>
            </a:solidFill>
            <a:prstDash val="solid"/>
            <a:round/>
            <a:headEnd len="med" w="med" type="none"/>
            <a:tailEnd len="med" w="med" type="none"/>
          </a:ln>
        </p:spPr>
      </p:cxnSp>
      <p:sp>
        <p:nvSpPr>
          <p:cNvPr id="469" name="Google Shape;469;p57"/>
          <p:cNvSpPr txBox="1"/>
          <p:nvPr/>
        </p:nvSpPr>
        <p:spPr>
          <a:xfrm>
            <a:off x="1845625" y="2663900"/>
            <a:ext cx="9000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Tahoma"/>
                <a:ea typeface="Tahoma"/>
                <a:cs typeface="Tahoma"/>
                <a:sym typeface="Tahoma"/>
              </a:rPr>
              <a:t>18.8mm</a:t>
            </a:r>
            <a:endParaRPr sz="1000">
              <a:solidFill>
                <a:srgbClr val="FFFFFF"/>
              </a:solidFill>
              <a:latin typeface="Tahoma"/>
              <a:ea typeface="Tahoma"/>
              <a:cs typeface="Tahoma"/>
              <a:sym typeface="Tahoma"/>
            </a:endParaRPr>
          </a:p>
        </p:txBody>
      </p:sp>
      <p:cxnSp>
        <p:nvCxnSpPr>
          <p:cNvPr id="470" name="Google Shape;470;p57"/>
          <p:cNvCxnSpPr/>
          <p:nvPr/>
        </p:nvCxnSpPr>
        <p:spPr>
          <a:xfrm flipH="1">
            <a:off x="3707700" y="1950700"/>
            <a:ext cx="4800" cy="2184900"/>
          </a:xfrm>
          <a:prstGeom prst="straightConnector1">
            <a:avLst/>
          </a:prstGeom>
          <a:noFill/>
          <a:ln cap="flat" cmpd="sng" w="38100">
            <a:solidFill>
              <a:srgbClr val="FFFFFF"/>
            </a:solidFill>
            <a:prstDash val="solid"/>
            <a:round/>
            <a:headEnd len="med" w="med" type="none"/>
            <a:tailEnd len="med" w="med" type="none"/>
          </a:ln>
        </p:spPr>
      </p:cxnSp>
      <p:sp>
        <p:nvSpPr>
          <p:cNvPr id="471" name="Google Shape;471;p57"/>
          <p:cNvSpPr txBox="1"/>
          <p:nvPr/>
        </p:nvSpPr>
        <p:spPr>
          <a:xfrm>
            <a:off x="3131525" y="2663900"/>
            <a:ext cx="9000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Tahoma"/>
                <a:ea typeface="Tahoma"/>
                <a:cs typeface="Tahoma"/>
                <a:sym typeface="Tahoma"/>
              </a:rPr>
              <a:t>18.8mm</a:t>
            </a:r>
            <a:endParaRPr sz="1000">
              <a:solidFill>
                <a:srgbClr val="FFFFFF"/>
              </a:solidFill>
              <a:latin typeface="Tahoma"/>
              <a:ea typeface="Tahoma"/>
              <a:cs typeface="Tahoma"/>
              <a:sym typeface="Tahoma"/>
            </a:endParaRPr>
          </a:p>
        </p:txBody>
      </p:sp>
      <p:cxnSp>
        <p:nvCxnSpPr>
          <p:cNvPr id="472" name="Google Shape;472;p57"/>
          <p:cNvCxnSpPr/>
          <p:nvPr/>
        </p:nvCxnSpPr>
        <p:spPr>
          <a:xfrm flipH="1">
            <a:off x="6284150" y="2123350"/>
            <a:ext cx="15600" cy="1790100"/>
          </a:xfrm>
          <a:prstGeom prst="straightConnector1">
            <a:avLst/>
          </a:prstGeom>
          <a:noFill/>
          <a:ln cap="flat" cmpd="sng" w="38100">
            <a:solidFill>
              <a:srgbClr val="FFFFFF"/>
            </a:solidFill>
            <a:prstDash val="solid"/>
            <a:round/>
            <a:headEnd len="med" w="med" type="none"/>
            <a:tailEnd len="med" w="med" type="none"/>
          </a:ln>
        </p:spPr>
      </p:cxnSp>
      <p:sp>
        <p:nvSpPr>
          <p:cNvPr id="473" name="Google Shape;473;p57"/>
          <p:cNvSpPr txBox="1"/>
          <p:nvPr/>
        </p:nvSpPr>
        <p:spPr>
          <a:xfrm>
            <a:off x="5774725" y="2663900"/>
            <a:ext cx="9000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Tahoma"/>
                <a:ea typeface="Tahoma"/>
                <a:cs typeface="Tahoma"/>
                <a:sym typeface="Tahoma"/>
              </a:rPr>
              <a:t>15mm</a:t>
            </a:r>
            <a:endParaRPr sz="1000">
              <a:solidFill>
                <a:srgbClr val="FFFFFF"/>
              </a:solidFill>
              <a:latin typeface="Tahoma"/>
              <a:ea typeface="Tahoma"/>
              <a:cs typeface="Tahoma"/>
              <a:sym typeface="Tahoma"/>
            </a:endParaRPr>
          </a:p>
        </p:txBody>
      </p:sp>
      <p:cxnSp>
        <p:nvCxnSpPr>
          <p:cNvPr id="474" name="Google Shape;474;p57"/>
          <p:cNvCxnSpPr/>
          <p:nvPr/>
        </p:nvCxnSpPr>
        <p:spPr>
          <a:xfrm flipH="1">
            <a:off x="6355650" y="2329325"/>
            <a:ext cx="8400" cy="1386900"/>
          </a:xfrm>
          <a:prstGeom prst="straightConnector1">
            <a:avLst/>
          </a:prstGeom>
          <a:noFill/>
          <a:ln cap="flat" cmpd="sng" w="38100">
            <a:solidFill>
              <a:srgbClr val="FFFFFF"/>
            </a:solidFill>
            <a:prstDash val="solid"/>
            <a:round/>
            <a:headEnd len="med" w="med" type="none"/>
            <a:tailEnd len="med" w="med" type="none"/>
          </a:ln>
        </p:spPr>
      </p:cxnSp>
      <p:sp>
        <p:nvSpPr>
          <p:cNvPr id="475" name="Google Shape;475;p57"/>
          <p:cNvSpPr txBox="1"/>
          <p:nvPr/>
        </p:nvSpPr>
        <p:spPr>
          <a:xfrm>
            <a:off x="6327025" y="2663900"/>
            <a:ext cx="9000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Tahoma"/>
                <a:ea typeface="Tahoma"/>
                <a:cs typeface="Tahoma"/>
                <a:sym typeface="Tahoma"/>
              </a:rPr>
              <a:t>10mm</a:t>
            </a:r>
            <a:endParaRPr sz="1000">
              <a:solidFill>
                <a:srgbClr val="FFFFFF"/>
              </a:solidFill>
              <a:latin typeface="Tahoma"/>
              <a:ea typeface="Tahoma"/>
              <a:cs typeface="Tahoma"/>
              <a:sym typeface="Tahoma"/>
            </a:endParaRPr>
          </a:p>
        </p:txBody>
      </p:sp>
      <p:cxnSp>
        <p:nvCxnSpPr>
          <p:cNvPr id="476" name="Google Shape;476;p57"/>
          <p:cNvCxnSpPr/>
          <p:nvPr/>
        </p:nvCxnSpPr>
        <p:spPr>
          <a:xfrm flipH="1">
            <a:off x="3579100" y="4028350"/>
            <a:ext cx="9600" cy="107100"/>
          </a:xfrm>
          <a:prstGeom prst="straightConnector1">
            <a:avLst/>
          </a:prstGeom>
          <a:noFill/>
          <a:ln cap="flat" cmpd="sng" w="38100">
            <a:solidFill>
              <a:srgbClr val="FFFFFF"/>
            </a:solidFill>
            <a:prstDash val="solid"/>
            <a:round/>
            <a:headEnd len="med" w="med" type="none"/>
            <a:tailEnd len="med" w="med" type="none"/>
          </a:ln>
        </p:spPr>
      </p:cxnSp>
      <p:sp>
        <p:nvSpPr>
          <p:cNvPr id="477" name="Google Shape;477;p57"/>
          <p:cNvSpPr txBox="1"/>
          <p:nvPr/>
        </p:nvSpPr>
        <p:spPr>
          <a:xfrm>
            <a:off x="3133900" y="3913450"/>
            <a:ext cx="900000" cy="3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Tahoma"/>
                <a:ea typeface="Tahoma"/>
                <a:cs typeface="Tahoma"/>
                <a:sym typeface="Tahoma"/>
              </a:rPr>
              <a:t>1</a:t>
            </a:r>
            <a:r>
              <a:rPr lang="en-US" sz="1000">
                <a:solidFill>
                  <a:srgbClr val="FFFFFF"/>
                </a:solidFill>
                <a:latin typeface="Tahoma"/>
                <a:ea typeface="Tahoma"/>
                <a:cs typeface="Tahoma"/>
                <a:sym typeface="Tahoma"/>
              </a:rPr>
              <a:t>mm</a:t>
            </a:r>
            <a:endParaRPr sz="1000">
              <a:solidFill>
                <a:srgbClr val="FFFFFF"/>
              </a:solidFill>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Configuration - Top View</a:t>
            </a:r>
            <a:endParaRPr/>
          </a:p>
        </p:txBody>
      </p:sp>
      <p:pic>
        <p:nvPicPr>
          <p:cNvPr id="483" name="Google Shape;483;p58"/>
          <p:cNvPicPr preferRelativeResize="0"/>
          <p:nvPr>
            <p:ph idx="1" type="body"/>
          </p:nvPr>
        </p:nvPicPr>
        <p:blipFill rotWithShape="1">
          <a:blip r:embed="rId3">
            <a:alphaModFix/>
          </a:blip>
          <a:srcRect b="0" l="0" r="0" t="0"/>
          <a:stretch/>
        </p:blipFill>
        <p:spPr>
          <a:xfrm>
            <a:off x="1828800" y="1449444"/>
            <a:ext cx="5486400" cy="4469400"/>
          </a:xfrm>
          <a:prstGeom prst="rect">
            <a:avLst/>
          </a:prstGeom>
          <a:noFill/>
          <a:ln>
            <a:noFill/>
          </a:ln>
        </p:spPr>
      </p:pic>
      <p:sp>
        <p:nvSpPr>
          <p:cNvPr id="484" name="Google Shape;484;p5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5" name="Google Shape;485;p58"/>
          <p:cNvPicPr preferRelativeResize="0"/>
          <p:nvPr/>
        </p:nvPicPr>
        <p:blipFill>
          <a:blip r:embed="rId4">
            <a:alphaModFix/>
          </a:blip>
          <a:stretch>
            <a:fillRect/>
          </a:stretch>
        </p:blipFill>
        <p:spPr>
          <a:xfrm>
            <a:off x="214675" y="59450"/>
            <a:ext cx="952500" cy="952500"/>
          </a:xfrm>
          <a:prstGeom prst="rect">
            <a:avLst/>
          </a:prstGeom>
          <a:noFill/>
          <a:ln>
            <a:noFill/>
          </a:ln>
        </p:spPr>
      </p:pic>
      <p:pic>
        <p:nvPicPr>
          <p:cNvPr id="486" name="Google Shape;486;p58"/>
          <p:cNvPicPr preferRelativeResize="0"/>
          <p:nvPr/>
        </p:nvPicPr>
        <p:blipFill rotWithShape="1">
          <a:blip r:embed="rId5">
            <a:alphaModFix/>
          </a:blip>
          <a:srcRect b="64312" l="73274" r="24356" t="28167"/>
          <a:stretch/>
        </p:blipFill>
        <p:spPr>
          <a:xfrm>
            <a:off x="8153400" y="0"/>
            <a:ext cx="533394" cy="952500"/>
          </a:xfrm>
          <a:prstGeom prst="rect">
            <a:avLst/>
          </a:prstGeom>
          <a:noFill/>
          <a:ln>
            <a:noFill/>
          </a:ln>
        </p:spPr>
      </p:pic>
      <p:grpSp>
        <p:nvGrpSpPr>
          <p:cNvPr id="487" name="Google Shape;487;p58"/>
          <p:cNvGrpSpPr/>
          <p:nvPr/>
        </p:nvGrpSpPr>
        <p:grpSpPr>
          <a:xfrm>
            <a:off x="2262025" y="2125750"/>
            <a:ext cx="4111226" cy="3116800"/>
            <a:chOff x="-574791" y="1648705"/>
            <a:chExt cx="6279556" cy="3953323"/>
          </a:xfrm>
        </p:grpSpPr>
        <p:pic>
          <p:nvPicPr>
            <p:cNvPr id="488" name="Google Shape;488;p58"/>
            <p:cNvPicPr preferRelativeResize="0"/>
            <p:nvPr/>
          </p:nvPicPr>
          <p:blipFill rotWithShape="1">
            <a:blip r:embed="rId6">
              <a:alphaModFix/>
            </a:blip>
            <a:srcRect b="14803" l="2942" r="26822" t="10318"/>
            <a:stretch/>
          </p:blipFill>
          <p:spPr>
            <a:xfrm>
              <a:off x="-574791" y="1648705"/>
              <a:ext cx="6279556" cy="3953323"/>
            </a:xfrm>
            <a:prstGeom prst="rect">
              <a:avLst/>
            </a:prstGeom>
            <a:noFill/>
            <a:ln>
              <a:noFill/>
            </a:ln>
          </p:spPr>
        </p:pic>
        <p:pic>
          <p:nvPicPr>
            <p:cNvPr id="489" name="Google Shape;489;p58"/>
            <p:cNvPicPr preferRelativeResize="0"/>
            <p:nvPr/>
          </p:nvPicPr>
          <p:blipFill rotWithShape="1">
            <a:blip r:embed="rId7">
              <a:alphaModFix/>
            </a:blip>
            <a:srcRect b="7746" l="1637" r="88806" t="5606"/>
            <a:stretch/>
          </p:blipFill>
          <p:spPr>
            <a:xfrm>
              <a:off x="-574791" y="1648705"/>
              <a:ext cx="822553" cy="3953323"/>
            </a:xfrm>
            <a:prstGeom prst="rect">
              <a:avLst/>
            </a:prstGeom>
            <a:noFill/>
            <a:ln>
              <a:noFill/>
            </a:ln>
          </p:spPr>
        </p:pic>
      </p:grpSp>
      <p:pic>
        <p:nvPicPr>
          <p:cNvPr id="490" name="Google Shape;490;p58"/>
          <p:cNvPicPr preferRelativeResize="0"/>
          <p:nvPr/>
        </p:nvPicPr>
        <p:blipFill rotWithShape="1">
          <a:blip r:embed="rId8">
            <a:alphaModFix/>
          </a:blip>
          <a:srcRect b="10204" l="17737" r="31407" t="18636"/>
          <a:stretch/>
        </p:blipFill>
        <p:spPr>
          <a:xfrm>
            <a:off x="2784925" y="2125750"/>
            <a:ext cx="3602599" cy="3116800"/>
          </a:xfrm>
          <a:prstGeom prst="rect">
            <a:avLst/>
          </a:prstGeom>
          <a:noFill/>
          <a:ln cap="flat" cmpd="sng" w="38100">
            <a:solidFill>
              <a:schemeClr val="dk2"/>
            </a:solidFill>
            <a:prstDash val="solid"/>
            <a:round/>
            <a:headEnd len="sm" w="sm" type="none"/>
            <a:tailEnd len="sm" w="sm" type="none"/>
          </a:ln>
        </p:spPr>
      </p:pic>
      <p:cxnSp>
        <p:nvCxnSpPr>
          <p:cNvPr id="491" name="Google Shape;491;p58"/>
          <p:cNvCxnSpPr/>
          <p:nvPr/>
        </p:nvCxnSpPr>
        <p:spPr>
          <a:xfrm>
            <a:off x="4736325" y="3262600"/>
            <a:ext cx="1671600" cy="0"/>
          </a:xfrm>
          <a:prstGeom prst="straightConnector1">
            <a:avLst/>
          </a:prstGeom>
          <a:noFill/>
          <a:ln cap="flat" cmpd="sng" w="38100">
            <a:solidFill>
              <a:srgbClr val="FFFFFF"/>
            </a:solidFill>
            <a:prstDash val="solid"/>
            <a:round/>
            <a:headEnd len="med" w="med" type="none"/>
            <a:tailEnd len="med" w="med" type="none"/>
          </a:ln>
        </p:spPr>
      </p:cxnSp>
      <p:sp>
        <p:nvSpPr>
          <p:cNvPr id="492" name="Google Shape;492;p58"/>
          <p:cNvSpPr txBox="1"/>
          <p:nvPr/>
        </p:nvSpPr>
        <p:spPr>
          <a:xfrm>
            <a:off x="4681550" y="2999700"/>
            <a:ext cx="1691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27mm</a:t>
            </a:r>
            <a:endParaRPr sz="1000">
              <a:solidFill>
                <a:srgbClr val="FFFFFF"/>
              </a:solidFill>
              <a:latin typeface="Tahoma"/>
              <a:ea typeface="Tahoma"/>
              <a:cs typeface="Tahoma"/>
              <a:sym typeface="Tahoma"/>
            </a:endParaRPr>
          </a:p>
        </p:txBody>
      </p:sp>
      <p:cxnSp>
        <p:nvCxnSpPr>
          <p:cNvPr id="493" name="Google Shape;493;p58"/>
          <p:cNvCxnSpPr/>
          <p:nvPr/>
        </p:nvCxnSpPr>
        <p:spPr>
          <a:xfrm>
            <a:off x="5895975" y="4691075"/>
            <a:ext cx="476400" cy="0"/>
          </a:xfrm>
          <a:prstGeom prst="straightConnector1">
            <a:avLst/>
          </a:prstGeom>
          <a:noFill/>
          <a:ln cap="flat" cmpd="sng" w="38100">
            <a:solidFill>
              <a:srgbClr val="FFFFFF"/>
            </a:solidFill>
            <a:prstDash val="solid"/>
            <a:round/>
            <a:headEnd len="med" w="med" type="none"/>
            <a:tailEnd len="med" w="med" type="none"/>
          </a:ln>
        </p:spPr>
      </p:cxnSp>
      <p:sp>
        <p:nvSpPr>
          <p:cNvPr id="494" name="Google Shape;494;p58"/>
          <p:cNvSpPr txBox="1"/>
          <p:nvPr/>
        </p:nvSpPr>
        <p:spPr>
          <a:xfrm>
            <a:off x="5476875" y="4528525"/>
            <a:ext cx="5001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8</a:t>
            </a:r>
            <a:r>
              <a:rPr lang="en-US" sz="1000">
                <a:solidFill>
                  <a:srgbClr val="FFFFFF"/>
                </a:solidFill>
                <a:latin typeface="Tahoma"/>
                <a:ea typeface="Tahoma"/>
                <a:cs typeface="Tahoma"/>
                <a:sym typeface="Tahoma"/>
              </a:rPr>
              <a:t>mm</a:t>
            </a:r>
            <a:endParaRPr sz="1000">
              <a:solidFill>
                <a:srgbClr val="FFFFFF"/>
              </a:solidFill>
              <a:latin typeface="Tahoma"/>
              <a:ea typeface="Tahoma"/>
              <a:cs typeface="Tahoma"/>
              <a:sym typeface="Tahoma"/>
            </a:endParaRPr>
          </a:p>
        </p:txBody>
      </p:sp>
      <p:cxnSp>
        <p:nvCxnSpPr>
          <p:cNvPr id="495" name="Google Shape;495;p58"/>
          <p:cNvCxnSpPr/>
          <p:nvPr/>
        </p:nvCxnSpPr>
        <p:spPr>
          <a:xfrm rot="10800000">
            <a:off x="4722025" y="2795700"/>
            <a:ext cx="0" cy="1052400"/>
          </a:xfrm>
          <a:prstGeom prst="straightConnector1">
            <a:avLst/>
          </a:prstGeom>
          <a:noFill/>
          <a:ln cap="flat" cmpd="sng" w="38100">
            <a:solidFill>
              <a:srgbClr val="FFFFFF"/>
            </a:solidFill>
            <a:prstDash val="solid"/>
            <a:round/>
            <a:headEnd len="med" w="med" type="none"/>
            <a:tailEnd len="med" w="med" type="none"/>
          </a:ln>
        </p:spPr>
      </p:cxnSp>
      <p:sp>
        <p:nvSpPr>
          <p:cNvPr id="496" name="Google Shape;496;p58"/>
          <p:cNvSpPr txBox="1"/>
          <p:nvPr/>
        </p:nvSpPr>
        <p:spPr>
          <a:xfrm>
            <a:off x="4343400" y="2523600"/>
            <a:ext cx="7098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18.8</a:t>
            </a:r>
            <a:r>
              <a:rPr lang="en-US" sz="1000">
                <a:solidFill>
                  <a:srgbClr val="FFFFFF"/>
                </a:solidFill>
                <a:latin typeface="Tahoma"/>
                <a:ea typeface="Tahoma"/>
                <a:cs typeface="Tahoma"/>
                <a:sym typeface="Tahoma"/>
              </a:rPr>
              <a:t>mm</a:t>
            </a:r>
            <a:endParaRPr sz="1000">
              <a:solidFill>
                <a:srgbClr val="FFFFFF"/>
              </a:solidFill>
              <a:latin typeface="Tahoma"/>
              <a:ea typeface="Tahoma"/>
              <a:cs typeface="Tahoma"/>
              <a:sym typeface="Tahoma"/>
            </a:endParaRPr>
          </a:p>
        </p:txBody>
      </p:sp>
      <p:cxnSp>
        <p:nvCxnSpPr>
          <p:cNvPr id="497" name="Google Shape;497;p58"/>
          <p:cNvCxnSpPr>
            <a:stCxn id="496" idx="3"/>
          </p:cNvCxnSpPr>
          <p:nvPr/>
        </p:nvCxnSpPr>
        <p:spPr>
          <a:xfrm flipH="1">
            <a:off x="4981500" y="2659650"/>
            <a:ext cx="71700" cy="183600"/>
          </a:xfrm>
          <a:prstGeom prst="bentConnector4">
            <a:avLst>
              <a:gd fmla="val -332113" name="adj1"/>
              <a:gd fmla="val 87051" name="adj2"/>
            </a:avLst>
          </a:prstGeom>
          <a:noFill/>
          <a:ln cap="flat" cmpd="sng" w="9525">
            <a:solidFill>
              <a:srgbClr val="FFFFFF"/>
            </a:solidFill>
            <a:prstDash val="solid"/>
            <a:round/>
            <a:headEnd len="med" w="med" type="none"/>
            <a:tailEnd len="med" w="med" type="none"/>
          </a:ln>
        </p:spPr>
      </p:cxnSp>
      <p:cxnSp>
        <p:nvCxnSpPr>
          <p:cNvPr id="498" name="Google Shape;498;p58"/>
          <p:cNvCxnSpPr/>
          <p:nvPr/>
        </p:nvCxnSpPr>
        <p:spPr>
          <a:xfrm rot="10800000">
            <a:off x="4800650" y="2819400"/>
            <a:ext cx="185700" cy="0"/>
          </a:xfrm>
          <a:prstGeom prst="straightConnector1">
            <a:avLst/>
          </a:prstGeom>
          <a:noFill/>
          <a:ln cap="flat" cmpd="sng" w="9525">
            <a:solidFill>
              <a:srgbClr val="FFFFFF"/>
            </a:solidFill>
            <a:prstDash val="solid"/>
            <a:round/>
            <a:headEnd len="med" w="med" type="none"/>
            <a:tailEnd len="med" w="med" type="triangle"/>
          </a:ln>
        </p:spPr>
      </p:cxnSp>
      <p:cxnSp>
        <p:nvCxnSpPr>
          <p:cNvPr id="499" name="Google Shape;499;p58"/>
          <p:cNvCxnSpPr/>
          <p:nvPr/>
        </p:nvCxnSpPr>
        <p:spPr>
          <a:xfrm rot="10800000">
            <a:off x="6062625" y="4510025"/>
            <a:ext cx="4800" cy="390600"/>
          </a:xfrm>
          <a:prstGeom prst="straightConnector1">
            <a:avLst/>
          </a:prstGeom>
          <a:noFill/>
          <a:ln cap="flat" cmpd="sng" w="38100">
            <a:solidFill>
              <a:srgbClr val="FFFFFF"/>
            </a:solidFill>
            <a:prstDash val="solid"/>
            <a:round/>
            <a:headEnd len="med" w="med" type="none"/>
            <a:tailEnd len="med" w="med" type="none"/>
          </a:ln>
        </p:spPr>
      </p:cxnSp>
      <p:sp>
        <p:nvSpPr>
          <p:cNvPr id="500" name="Google Shape;500;p58"/>
          <p:cNvSpPr txBox="1"/>
          <p:nvPr/>
        </p:nvSpPr>
        <p:spPr>
          <a:xfrm>
            <a:off x="5814975" y="4209450"/>
            <a:ext cx="5001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5</a:t>
            </a:r>
            <a:r>
              <a:rPr lang="en-US" sz="1000">
                <a:solidFill>
                  <a:srgbClr val="FFFFFF"/>
                </a:solidFill>
                <a:latin typeface="Tahoma"/>
                <a:ea typeface="Tahoma"/>
                <a:cs typeface="Tahoma"/>
                <a:sym typeface="Tahoma"/>
              </a:rPr>
              <a:t>mm</a:t>
            </a:r>
            <a:endParaRPr sz="1000">
              <a:solidFill>
                <a:srgbClr val="FFFFFF"/>
              </a:solidFill>
              <a:latin typeface="Tahoma"/>
              <a:ea typeface="Tahoma"/>
              <a:cs typeface="Tahoma"/>
              <a:sym typeface="Tahoma"/>
            </a:endParaRPr>
          </a:p>
        </p:txBody>
      </p:sp>
      <p:cxnSp>
        <p:nvCxnSpPr>
          <p:cNvPr id="501" name="Google Shape;501;p58"/>
          <p:cNvCxnSpPr/>
          <p:nvPr/>
        </p:nvCxnSpPr>
        <p:spPr>
          <a:xfrm rot="10800000">
            <a:off x="6407925" y="2709725"/>
            <a:ext cx="9600" cy="2305200"/>
          </a:xfrm>
          <a:prstGeom prst="straightConnector1">
            <a:avLst/>
          </a:prstGeom>
          <a:noFill/>
          <a:ln cap="flat" cmpd="sng" w="76200">
            <a:solidFill>
              <a:srgbClr val="FFFFFF"/>
            </a:solidFill>
            <a:prstDash val="solid"/>
            <a:round/>
            <a:headEnd len="med" w="med" type="none"/>
            <a:tailEnd len="med" w="med" type="none"/>
          </a:ln>
        </p:spPr>
      </p:cxnSp>
      <p:sp>
        <p:nvSpPr>
          <p:cNvPr id="502" name="Google Shape;502;p58"/>
          <p:cNvSpPr txBox="1"/>
          <p:nvPr/>
        </p:nvSpPr>
        <p:spPr>
          <a:xfrm>
            <a:off x="5334000" y="2437625"/>
            <a:ext cx="16917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40</a:t>
            </a:r>
            <a:r>
              <a:rPr lang="en-US" sz="1000">
                <a:solidFill>
                  <a:srgbClr val="FFFFFF"/>
                </a:solidFill>
                <a:latin typeface="Tahoma"/>
                <a:ea typeface="Tahoma"/>
                <a:cs typeface="Tahoma"/>
                <a:sym typeface="Tahoma"/>
              </a:rPr>
              <a:t>mm</a:t>
            </a:r>
            <a:endParaRPr sz="1000">
              <a:solidFill>
                <a:srgbClr val="FFFFFF"/>
              </a:solidFill>
              <a:latin typeface="Tahoma"/>
              <a:ea typeface="Tahoma"/>
              <a:cs typeface="Tahoma"/>
              <a:sym typeface="Tahoma"/>
            </a:endParaRPr>
          </a:p>
        </p:txBody>
      </p:sp>
      <p:cxnSp>
        <p:nvCxnSpPr>
          <p:cNvPr id="503" name="Google Shape;503;p58"/>
          <p:cNvCxnSpPr>
            <a:stCxn id="502" idx="2"/>
          </p:cNvCxnSpPr>
          <p:nvPr/>
        </p:nvCxnSpPr>
        <p:spPr>
          <a:xfrm flipH="1" rot="-5400000">
            <a:off x="6180750" y="2708825"/>
            <a:ext cx="162000" cy="163800"/>
          </a:xfrm>
          <a:prstGeom prst="bentConnector2">
            <a:avLst/>
          </a:prstGeom>
          <a:noFill/>
          <a:ln cap="flat" cmpd="sng" w="9525">
            <a:solidFill>
              <a:srgbClr val="FFFFFF"/>
            </a:solidFill>
            <a:prstDash val="solid"/>
            <a:round/>
            <a:headEnd len="med" w="med" type="none"/>
            <a:tailEnd len="med" w="med" type="none"/>
          </a:ln>
        </p:spPr>
      </p:cxnSp>
      <p:pic>
        <p:nvPicPr>
          <p:cNvPr id="504" name="Google Shape;504;p58"/>
          <p:cNvPicPr preferRelativeResize="0"/>
          <p:nvPr/>
        </p:nvPicPr>
        <p:blipFill rotWithShape="1">
          <a:blip r:embed="rId9">
            <a:alphaModFix/>
          </a:blip>
          <a:srcRect b="0" l="2210" r="0" t="0"/>
          <a:stretch/>
        </p:blipFill>
        <p:spPr>
          <a:xfrm>
            <a:off x="3948375" y="2795700"/>
            <a:ext cx="680775" cy="857350"/>
          </a:xfrm>
          <a:prstGeom prst="rect">
            <a:avLst/>
          </a:prstGeom>
          <a:noFill/>
          <a:ln>
            <a:noFill/>
          </a:ln>
        </p:spPr>
      </p:pic>
      <p:cxnSp>
        <p:nvCxnSpPr>
          <p:cNvPr id="505" name="Google Shape;505;p58"/>
          <p:cNvCxnSpPr/>
          <p:nvPr/>
        </p:nvCxnSpPr>
        <p:spPr>
          <a:xfrm rot="10800000">
            <a:off x="3948400" y="2820900"/>
            <a:ext cx="9900" cy="1057800"/>
          </a:xfrm>
          <a:prstGeom prst="straightConnector1">
            <a:avLst/>
          </a:prstGeom>
          <a:noFill/>
          <a:ln cap="flat" cmpd="sng" w="38100">
            <a:solidFill>
              <a:srgbClr val="FFFFFF"/>
            </a:solidFill>
            <a:prstDash val="solid"/>
            <a:round/>
            <a:headEnd len="med" w="med" type="none"/>
            <a:tailEnd len="med" w="med" type="none"/>
          </a:ln>
        </p:spPr>
      </p:cxnSp>
      <p:sp>
        <p:nvSpPr>
          <p:cNvPr id="506" name="Google Shape;506;p58"/>
          <p:cNvSpPr txBox="1"/>
          <p:nvPr/>
        </p:nvSpPr>
        <p:spPr>
          <a:xfrm>
            <a:off x="3359400" y="3628500"/>
            <a:ext cx="6510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18.5mm</a:t>
            </a:r>
            <a:endParaRPr sz="1000">
              <a:solidFill>
                <a:srgbClr val="FFFFFF"/>
              </a:solidFill>
              <a:latin typeface="Tahoma"/>
              <a:ea typeface="Tahoma"/>
              <a:cs typeface="Tahoma"/>
              <a:sym typeface="Tahoma"/>
            </a:endParaRPr>
          </a:p>
        </p:txBody>
      </p:sp>
      <p:cxnSp>
        <p:nvCxnSpPr>
          <p:cNvPr id="507" name="Google Shape;507;p58"/>
          <p:cNvCxnSpPr/>
          <p:nvPr/>
        </p:nvCxnSpPr>
        <p:spPr>
          <a:xfrm flipH="1">
            <a:off x="3929025" y="2821425"/>
            <a:ext cx="698400" cy="600"/>
          </a:xfrm>
          <a:prstGeom prst="straightConnector1">
            <a:avLst/>
          </a:prstGeom>
          <a:noFill/>
          <a:ln cap="flat" cmpd="sng" w="38100">
            <a:solidFill>
              <a:srgbClr val="FFFFFF"/>
            </a:solidFill>
            <a:prstDash val="solid"/>
            <a:round/>
            <a:headEnd len="med" w="med" type="none"/>
            <a:tailEnd len="med" w="med" type="none"/>
          </a:ln>
        </p:spPr>
      </p:cxnSp>
      <p:sp>
        <p:nvSpPr>
          <p:cNvPr id="508" name="Google Shape;508;p58"/>
          <p:cNvSpPr txBox="1"/>
          <p:nvPr/>
        </p:nvSpPr>
        <p:spPr>
          <a:xfrm>
            <a:off x="3750450" y="2571150"/>
            <a:ext cx="7098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13mm</a:t>
            </a:r>
            <a:endParaRPr sz="1000">
              <a:solidFill>
                <a:srgbClr val="FFFFFF"/>
              </a:solidFill>
              <a:latin typeface="Tahoma"/>
              <a:ea typeface="Tahoma"/>
              <a:cs typeface="Tahoma"/>
              <a:sym typeface="Tahoma"/>
            </a:endParaRPr>
          </a:p>
        </p:txBody>
      </p:sp>
      <p:pic>
        <p:nvPicPr>
          <p:cNvPr id="509" name="Google Shape;509;p58"/>
          <p:cNvPicPr preferRelativeResize="0"/>
          <p:nvPr/>
        </p:nvPicPr>
        <p:blipFill rotWithShape="1">
          <a:blip r:embed="rId10">
            <a:alphaModFix/>
          </a:blip>
          <a:srcRect b="7" l="0" r="0" t="22891"/>
          <a:stretch/>
        </p:blipFill>
        <p:spPr>
          <a:xfrm>
            <a:off x="4149650" y="3198052"/>
            <a:ext cx="257175" cy="183600"/>
          </a:xfrm>
          <a:prstGeom prst="rect">
            <a:avLst/>
          </a:prstGeom>
          <a:noFill/>
          <a:ln>
            <a:noFill/>
          </a:ln>
        </p:spPr>
      </p:pic>
      <p:pic>
        <p:nvPicPr>
          <p:cNvPr id="510" name="Google Shape;510;p58"/>
          <p:cNvPicPr preferRelativeResize="0"/>
          <p:nvPr/>
        </p:nvPicPr>
        <p:blipFill>
          <a:blip r:embed="rId11">
            <a:alphaModFix/>
          </a:blip>
          <a:stretch>
            <a:fillRect/>
          </a:stretch>
        </p:blipFill>
        <p:spPr>
          <a:xfrm>
            <a:off x="4026825" y="3337200"/>
            <a:ext cx="533400" cy="183600"/>
          </a:xfrm>
          <a:prstGeom prst="rect">
            <a:avLst/>
          </a:prstGeom>
          <a:noFill/>
          <a:ln>
            <a:noFill/>
          </a:ln>
        </p:spPr>
      </p:pic>
      <p:cxnSp>
        <p:nvCxnSpPr>
          <p:cNvPr id="511" name="Google Shape;511;p58"/>
          <p:cNvCxnSpPr>
            <a:stCxn id="509" idx="0"/>
            <a:endCxn id="509" idx="0"/>
          </p:cNvCxnSpPr>
          <p:nvPr/>
        </p:nvCxnSpPr>
        <p:spPr>
          <a:xfrm>
            <a:off x="4278238" y="3198052"/>
            <a:ext cx="0" cy="0"/>
          </a:xfrm>
          <a:prstGeom prst="straightConnector1">
            <a:avLst/>
          </a:prstGeom>
          <a:noFill/>
          <a:ln cap="flat" cmpd="sng" w="9525">
            <a:solidFill>
              <a:schemeClr val="dk2"/>
            </a:solidFill>
            <a:prstDash val="solid"/>
            <a:round/>
            <a:headEnd len="med" w="med" type="none"/>
            <a:tailEnd len="med" w="med" type="none"/>
          </a:ln>
        </p:spPr>
      </p:cxnSp>
      <p:cxnSp>
        <p:nvCxnSpPr>
          <p:cNvPr id="512" name="Google Shape;512;p58"/>
          <p:cNvCxnSpPr>
            <a:stCxn id="509" idx="0"/>
          </p:cNvCxnSpPr>
          <p:nvPr/>
        </p:nvCxnSpPr>
        <p:spPr>
          <a:xfrm rot="10800000">
            <a:off x="4272838" y="2141752"/>
            <a:ext cx="5400" cy="1056300"/>
          </a:xfrm>
          <a:prstGeom prst="straightConnector1">
            <a:avLst/>
          </a:prstGeom>
          <a:noFill/>
          <a:ln cap="flat" cmpd="sng" w="38100">
            <a:solidFill>
              <a:srgbClr val="FFFFFF"/>
            </a:solidFill>
            <a:prstDash val="solid"/>
            <a:round/>
            <a:headEnd len="med" w="med" type="none"/>
            <a:tailEnd len="med" w="med" type="none"/>
          </a:ln>
        </p:spPr>
      </p:cxnSp>
      <p:sp>
        <p:nvSpPr>
          <p:cNvPr id="513" name="Google Shape;513;p58"/>
          <p:cNvSpPr txBox="1"/>
          <p:nvPr/>
        </p:nvSpPr>
        <p:spPr>
          <a:xfrm>
            <a:off x="4110025" y="2227800"/>
            <a:ext cx="7098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22</a:t>
            </a:r>
            <a:r>
              <a:rPr lang="en-US" sz="1000">
                <a:solidFill>
                  <a:srgbClr val="FFFFFF"/>
                </a:solidFill>
                <a:latin typeface="Tahoma"/>
                <a:ea typeface="Tahoma"/>
                <a:cs typeface="Tahoma"/>
                <a:sym typeface="Tahoma"/>
              </a:rPr>
              <a:t>mm</a:t>
            </a:r>
            <a:endParaRPr sz="1000">
              <a:solidFill>
                <a:srgbClr val="FFFFFF"/>
              </a:solidFill>
              <a:latin typeface="Tahoma"/>
              <a:ea typeface="Tahoma"/>
              <a:cs typeface="Tahoma"/>
              <a:sym typeface="Tahoma"/>
            </a:endParaRPr>
          </a:p>
        </p:txBody>
      </p:sp>
      <p:cxnSp>
        <p:nvCxnSpPr>
          <p:cNvPr id="514" name="Google Shape;514;p58"/>
          <p:cNvCxnSpPr/>
          <p:nvPr/>
        </p:nvCxnSpPr>
        <p:spPr>
          <a:xfrm>
            <a:off x="3853800" y="3013675"/>
            <a:ext cx="114300" cy="0"/>
          </a:xfrm>
          <a:prstGeom prst="straightConnector1">
            <a:avLst/>
          </a:prstGeom>
          <a:noFill/>
          <a:ln cap="flat" cmpd="sng" w="38100">
            <a:solidFill>
              <a:srgbClr val="FFFFFF"/>
            </a:solidFill>
            <a:prstDash val="solid"/>
            <a:round/>
            <a:headEnd len="med" w="med" type="none"/>
            <a:tailEnd len="med" w="med" type="none"/>
          </a:ln>
        </p:spPr>
      </p:cxnSp>
      <p:sp>
        <p:nvSpPr>
          <p:cNvPr id="515" name="Google Shape;515;p58"/>
          <p:cNvSpPr txBox="1"/>
          <p:nvPr/>
        </p:nvSpPr>
        <p:spPr>
          <a:xfrm>
            <a:off x="3330000" y="2821425"/>
            <a:ext cx="7098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1</a:t>
            </a:r>
            <a:r>
              <a:rPr lang="en-US" sz="1000">
                <a:solidFill>
                  <a:srgbClr val="FFFFFF"/>
                </a:solidFill>
                <a:latin typeface="Tahoma"/>
                <a:ea typeface="Tahoma"/>
                <a:cs typeface="Tahoma"/>
                <a:sym typeface="Tahoma"/>
              </a:rPr>
              <a:t>mm</a:t>
            </a:r>
            <a:endParaRPr sz="1000">
              <a:solidFill>
                <a:srgbClr val="FFFFFF"/>
              </a:solidFill>
              <a:latin typeface="Tahoma"/>
              <a:ea typeface="Tahoma"/>
              <a:cs typeface="Tahoma"/>
              <a:sym typeface="Tahoma"/>
            </a:endParaRPr>
          </a:p>
        </p:txBody>
      </p:sp>
      <p:cxnSp>
        <p:nvCxnSpPr>
          <p:cNvPr id="516" name="Google Shape;516;p58"/>
          <p:cNvCxnSpPr>
            <a:stCxn id="510" idx="0"/>
            <a:endCxn id="510" idx="0"/>
          </p:cNvCxnSpPr>
          <p:nvPr/>
        </p:nvCxnSpPr>
        <p:spPr>
          <a:xfrm>
            <a:off x="4293525" y="3337200"/>
            <a:ext cx="0" cy="0"/>
          </a:xfrm>
          <a:prstGeom prst="straightConnector1">
            <a:avLst/>
          </a:prstGeom>
          <a:noFill/>
          <a:ln cap="flat" cmpd="sng" w="9525">
            <a:solidFill>
              <a:schemeClr val="dk2"/>
            </a:solidFill>
            <a:prstDash val="solid"/>
            <a:round/>
            <a:headEnd len="med" w="med" type="none"/>
            <a:tailEnd len="med" w="med" type="none"/>
          </a:ln>
        </p:spPr>
      </p:cxnSp>
      <p:cxnSp>
        <p:nvCxnSpPr>
          <p:cNvPr id="517" name="Google Shape;517;p58"/>
          <p:cNvCxnSpPr>
            <a:stCxn id="509" idx="0"/>
            <a:endCxn id="509" idx="0"/>
          </p:cNvCxnSpPr>
          <p:nvPr/>
        </p:nvCxnSpPr>
        <p:spPr>
          <a:xfrm>
            <a:off x="4278238" y="3198052"/>
            <a:ext cx="0" cy="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58"/>
          <p:cNvCxnSpPr/>
          <p:nvPr/>
        </p:nvCxnSpPr>
        <p:spPr>
          <a:xfrm flipH="1" rot="10800000">
            <a:off x="4276100" y="3255450"/>
            <a:ext cx="431100" cy="1200"/>
          </a:xfrm>
          <a:prstGeom prst="straightConnector1">
            <a:avLst/>
          </a:prstGeom>
          <a:noFill/>
          <a:ln cap="flat" cmpd="sng" w="38100">
            <a:solidFill>
              <a:srgbClr val="F3F3F3"/>
            </a:solidFill>
            <a:prstDash val="solid"/>
            <a:round/>
            <a:headEnd len="med" w="med" type="none"/>
            <a:tailEnd len="med" w="med" type="none"/>
          </a:ln>
        </p:spPr>
      </p:cxnSp>
      <p:sp>
        <p:nvSpPr>
          <p:cNvPr id="519" name="Google Shape;519;p58"/>
          <p:cNvSpPr txBox="1"/>
          <p:nvPr/>
        </p:nvSpPr>
        <p:spPr>
          <a:xfrm>
            <a:off x="4090850" y="3170975"/>
            <a:ext cx="709800" cy="10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10</a:t>
            </a:r>
            <a:r>
              <a:rPr lang="en-US" sz="1000">
                <a:solidFill>
                  <a:srgbClr val="FFFFFF"/>
                </a:solidFill>
                <a:latin typeface="Tahoma"/>
                <a:ea typeface="Tahoma"/>
                <a:cs typeface="Tahoma"/>
                <a:sym typeface="Tahoma"/>
              </a:rPr>
              <a:t>mm</a:t>
            </a:r>
            <a:endParaRPr sz="1000">
              <a:solidFill>
                <a:srgbClr val="FFFFFF"/>
              </a:solidFill>
              <a:latin typeface="Tahoma"/>
              <a:ea typeface="Tahoma"/>
              <a:cs typeface="Tahoma"/>
              <a:sym typeface="Tahoma"/>
            </a:endParaRPr>
          </a:p>
        </p:txBody>
      </p:sp>
      <p:cxnSp>
        <p:nvCxnSpPr>
          <p:cNvPr id="520" name="Google Shape;520;p58"/>
          <p:cNvCxnSpPr/>
          <p:nvPr/>
        </p:nvCxnSpPr>
        <p:spPr>
          <a:xfrm>
            <a:off x="4630075" y="3780000"/>
            <a:ext cx="0" cy="90600"/>
          </a:xfrm>
          <a:prstGeom prst="straightConnector1">
            <a:avLst/>
          </a:prstGeom>
          <a:noFill/>
          <a:ln cap="flat" cmpd="sng" w="38100">
            <a:solidFill>
              <a:srgbClr val="FFFFFF"/>
            </a:solidFill>
            <a:prstDash val="solid"/>
            <a:round/>
            <a:headEnd len="med" w="med" type="none"/>
            <a:tailEnd len="med" w="med" type="none"/>
          </a:ln>
        </p:spPr>
      </p:cxnSp>
      <p:sp>
        <p:nvSpPr>
          <p:cNvPr id="521" name="Google Shape;521;p58"/>
          <p:cNvSpPr txBox="1"/>
          <p:nvPr/>
        </p:nvSpPr>
        <p:spPr>
          <a:xfrm>
            <a:off x="4192525" y="3736450"/>
            <a:ext cx="709800" cy="272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Tahoma"/>
                <a:ea typeface="Tahoma"/>
                <a:cs typeface="Tahoma"/>
                <a:sym typeface="Tahoma"/>
              </a:rPr>
              <a:t>2</a:t>
            </a:r>
            <a:r>
              <a:rPr lang="en-US" sz="1000">
                <a:solidFill>
                  <a:srgbClr val="FFFFFF"/>
                </a:solidFill>
                <a:latin typeface="Tahoma"/>
                <a:ea typeface="Tahoma"/>
                <a:cs typeface="Tahoma"/>
                <a:sym typeface="Tahoma"/>
              </a:rPr>
              <a:t>mm</a:t>
            </a:r>
            <a:endParaRPr sz="1000">
              <a:solidFill>
                <a:srgbClr val="FFFFFF"/>
              </a:solidFill>
              <a:latin typeface="Tahoma"/>
              <a:ea typeface="Tahoma"/>
              <a:cs typeface="Tahoma"/>
              <a:sym typeface="Tahom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9"/>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Concept of Operations</a:t>
            </a:r>
            <a:endParaRPr/>
          </a:p>
        </p:txBody>
      </p:sp>
      <p:sp>
        <p:nvSpPr>
          <p:cNvPr id="527" name="Google Shape;527;p5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28" name="Google Shape;528;p59"/>
          <p:cNvSpPr/>
          <p:nvPr/>
        </p:nvSpPr>
        <p:spPr>
          <a:xfrm rot="5400000">
            <a:off x="209295" y="1468568"/>
            <a:ext cx="1652100" cy="1156500"/>
          </a:xfrm>
          <a:prstGeom prst="chevron">
            <a:avLst>
              <a:gd fmla="val 50000" name="adj"/>
            </a:avLst>
          </a:prstGeom>
          <a:solidFill>
            <a:srgbClr val="1F497D"/>
          </a:solidFill>
          <a:ln cap="flat" cmpd="sng" w="254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9"/>
          <p:cNvSpPr txBox="1"/>
          <p:nvPr/>
        </p:nvSpPr>
        <p:spPr>
          <a:xfrm>
            <a:off x="457201" y="1798965"/>
            <a:ext cx="1156500" cy="4956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US" sz="2400">
                <a:solidFill>
                  <a:srgbClr val="FFFFFF"/>
                </a:solidFill>
                <a:latin typeface="Calibri"/>
                <a:ea typeface="Calibri"/>
                <a:cs typeface="Calibri"/>
                <a:sym typeface="Calibri"/>
              </a:rPr>
              <a:t>Phase 1</a:t>
            </a:r>
            <a:endParaRPr sz="2400">
              <a:solidFill>
                <a:srgbClr val="FFFFFF"/>
              </a:solidFill>
              <a:latin typeface="Calibri"/>
              <a:ea typeface="Calibri"/>
              <a:cs typeface="Calibri"/>
              <a:sym typeface="Calibri"/>
            </a:endParaRPr>
          </a:p>
        </p:txBody>
      </p:sp>
      <p:sp>
        <p:nvSpPr>
          <p:cNvPr id="530" name="Google Shape;530;p59"/>
          <p:cNvSpPr/>
          <p:nvPr/>
        </p:nvSpPr>
        <p:spPr>
          <a:xfrm rot="5400000">
            <a:off x="4613398" y="-1778931"/>
            <a:ext cx="1073700" cy="7073100"/>
          </a:xfrm>
          <a:prstGeom prst="round2SameRect">
            <a:avLst>
              <a:gd fmla="val 16667" name="adj1"/>
              <a:gd fmla="val 0" name="adj2"/>
            </a:avLst>
          </a:prstGeom>
          <a:solidFill>
            <a:srgbClr val="FFFFFF">
              <a:alpha val="89800"/>
            </a:srgbClr>
          </a:solidFill>
          <a:ln cap="flat" cmpd="sng" w="25400">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9"/>
          <p:cNvSpPr txBox="1"/>
          <p:nvPr/>
        </p:nvSpPr>
        <p:spPr>
          <a:xfrm>
            <a:off x="1613594" y="1273187"/>
            <a:ext cx="7020900" cy="969000"/>
          </a:xfrm>
          <a:prstGeom prst="rect">
            <a:avLst/>
          </a:prstGeom>
          <a:noFill/>
          <a:ln>
            <a:noFill/>
          </a:ln>
        </p:spPr>
        <p:txBody>
          <a:bodyPr anchorCtr="0" anchor="ctr" bIns="12700" lIns="142225" spcFirstLastPara="1" rIns="12700" wrap="square" tIns="12700">
            <a:noAutofit/>
          </a:bodyPr>
          <a:lstStyle/>
          <a:p>
            <a:pPr indent="-222250" lvl="1" marL="228600" marR="0" rtl="0" algn="l">
              <a:lnSpc>
                <a:spcPct val="90000"/>
              </a:lnSpc>
              <a:spcBef>
                <a:spcPts val="0"/>
              </a:spcBef>
              <a:spcAft>
                <a:spcPts val="0"/>
              </a:spcAft>
              <a:buClr>
                <a:srgbClr val="000000"/>
              </a:buClr>
              <a:buSzPts val="1900"/>
              <a:buFont typeface="Calibri"/>
              <a:buChar char="•"/>
            </a:pPr>
            <a:r>
              <a:rPr lang="en-US" sz="1900">
                <a:solidFill>
                  <a:srgbClr val="000000"/>
                </a:solidFill>
                <a:latin typeface="Calibri"/>
                <a:ea typeface="Calibri"/>
                <a:cs typeface="Calibri"/>
                <a:sym typeface="Calibri"/>
              </a:rPr>
              <a:t>Control Program is launched on Pi boot up.</a:t>
            </a:r>
            <a:endParaRPr b="0" i="0" sz="1900" u="none" cap="none" strike="noStrike">
              <a:solidFill>
                <a:srgbClr val="000000"/>
              </a:solidFill>
              <a:latin typeface="Calibri"/>
              <a:ea typeface="Calibri"/>
              <a:cs typeface="Calibri"/>
              <a:sym typeface="Calibri"/>
            </a:endParaRPr>
          </a:p>
          <a:p>
            <a:pPr indent="-222250" lvl="1" marL="228600" marR="0" rtl="0" algn="l">
              <a:lnSpc>
                <a:spcPct val="90000"/>
              </a:lnSpc>
              <a:spcBef>
                <a:spcPts val="300"/>
              </a:spcBef>
              <a:spcAft>
                <a:spcPts val="0"/>
              </a:spcAft>
              <a:buClr>
                <a:srgbClr val="000000"/>
              </a:buClr>
              <a:buSzPts val="1900"/>
              <a:buFont typeface="Calibri"/>
              <a:buChar char="•"/>
            </a:pPr>
            <a:r>
              <a:rPr lang="en-US" sz="1900">
                <a:solidFill>
                  <a:srgbClr val="000000"/>
                </a:solidFill>
                <a:latin typeface="Calibri"/>
                <a:ea typeface="Calibri"/>
                <a:cs typeface="Calibri"/>
                <a:sym typeface="Calibri"/>
              </a:rPr>
              <a:t>Control Program launches all required programs.</a:t>
            </a:r>
            <a:endParaRPr sz="1900">
              <a:solidFill>
                <a:srgbClr val="000000"/>
              </a:solidFill>
              <a:latin typeface="Calibri"/>
              <a:ea typeface="Calibri"/>
              <a:cs typeface="Calibri"/>
              <a:sym typeface="Calibri"/>
            </a:endParaRPr>
          </a:p>
          <a:p>
            <a:pPr indent="-222250" lvl="1" marL="228600" marR="0" rtl="0" algn="l">
              <a:lnSpc>
                <a:spcPct val="90000"/>
              </a:lnSpc>
              <a:spcBef>
                <a:spcPts val="300"/>
              </a:spcBef>
              <a:spcAft>
                <a:spcPts val="0"/>
              </a:spcAft>
              <a:buClr>
                <a:srgbClr val="000000"/>
              </a:buClr>
              <a:buSzPts val="1900"/>
              <a:buFont typeface="Calibri"/>
              <a:buChar char="•"/>
            </a:pPr>
            <a:r>
              <a:rPr lang="en-US" sz="1900">
                <a:latin typeface="Calibri"/>
                <a:ea typeface="Calibri"/>
                <a:cs typeface="Calibri"/>
                <a:sym typeface="Calibri"/>
              </a:rPr>
              <a:t>Monitor </a:t>
            </a:r>
            <a:r>
              <a:rPr lang="en-US" sz="1900">
                <a:solidFill>
                  <a:srgbClr val="000000"/>
                </a:solidFill>
                <a:latin typeface="Calibri"/>
                <a:ea typeface="Calibri"/>
                <a:cs typeface="Calibri"/>
                <a:sym typeface="Calibri"/>
              </a:rPr>
              <a:t>Program manages data and system status. </a:t>
            </a:r>
            <a:endParaRPr b="0" i="0" sz="1900" u="none" cap="none" strike="noStrike">
              <a:solidFill>
                <a:srgbClr val="000000"/>
              </a:solidFill>
              <a:latin typeface="Calibri"/>
              <a:ea typeface="Calibri"/>
              <a:cs typeface="Calibri"/>
              <a:sym typeface="Calibri"/>
            </a:endParaRPr>
          </a:p>
        </p:txBody>
      </p:sp>
      <p:sp>
        <p:nvSpPr>
          <p:cNvPr id="532" name="Google Shape;532;p59"/>
          <p:cNvSpPr/>
          <p:nvPr/>
        </p:nvSpPr>
        <p:spPr>
          <a:xfrm rot="5400000">
            <a:off x="111050" y="3003216"/>
            <a:ext cx="1848600" cy="1156500"/>
          </a:xfrm>
          <a:prstGeom prst="chevron">
            <a:avLst>
              <a:gd fmla="val 50000" name="adj"/>
            </a:avLst>
          </a:prstGeom>
          <a:solidFill>
            <a:srgbClr val="4A7DBA"/>
          </a:solidFill>
          <a:ln cap="flat" cmpd="sng" w="25400">
            <a:solidFill>
              <a:srgbClr val="4A7D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9"/>
          <p:cNvSpPr txBox="1"/>
          <p:nvPr/>
        </p:nvSpPr>
        <p:spPr>
          <a:xfrm>
            <a:off x="457201" y="3235367"/>
            <a:ext cx="1156500" cy="4956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US" sz="2400">
                <a:solidFill>
                  <a:srgbClr val="FFFFFF"/>
                </a:solidFill>
                <a:latin typeface="Calibri"/>
                <a:ea typeface="Calibri"/>
                <a:cs typeface="Calibri"/>
                <a:sym typeface="Calibri"/>
              </a:rPr>
              <a:t>Phase 2</a:t>
            </a:r>
            <a:endParaRPr sz="2400">
              <a:solidFill>
                <a:srgbClr val="FFFFFF"/>
              </a:solidFill>
              <a:latin typeface="Calibri"/>
              <a:ea typeface="Calibri"/>
              <a:cs typeface="Calibri"/>
              <a:sym typeface="Calibri"/>
            </a:endParaRPr>
          </a:p>
        </p:txBody>
      </p:sp>
      <p:sp>
        <p:nvSpPr>
          <p:cNvPr id="534" name="Google Shape;534;p59"/>
          <p:cNvSpPr/>
          <p:nvPr/>
        </p:nvSpPr>
        <p:spPr>
          <a:xfrm rot="5400000">
            <a:off x="4511700" y="-218801"/>
            <a:ext cx="1277100" cy="7073100"/>
          </a:xfrm>
          <a:prstGeom prst="round2SameRect">
            <a:avLst>
              <a:gd fmla="val 16667" name="adj1"/>
              <a:gd fmla="val 0" name="adj2"/>
            </a:avLst>
          </a:prstGeom>
          <a:solidFill>
            <a:srgbClr val="FFFFFF">
              <a:alpha val="89800"/>
            </a:srgbClr>
          </a:solidFill>
          <a:ln cap="flat" cmpd="sng" w="25400">
            <a:solidFill>
              <a:srgbClr val="4A7DB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9"/>
          <p:cNvSpPr txBox="1"/>
          <p:nvPr/>
        </p:nvSpPr>
        <p:spPr>
          <a:xfrm>
            <a:off x="1613600" y="2679201"/>
            <a:ext cx="7020900" cy="1243800"/>
          </a:xfrm>
          <a:prstGeom prst="rect">
            <a:avLst/>
          </a:prstGeom>
          <a:noFill/>
          <a:ln>
            <a:noFill/>
          </a:ln>
        </p:spPr>
        <p:txBody>
          <a:bodyPr anchorCtr="0" anchor="ctr" bIns="12700" lIns="142225" spcFirstLastPara="1" rIns="12700" wrap="square" tIns="12700">
            <a:noAutofit/>
          </a:bodyPr>
          <a:lstStyle/>
          <a:p>
            <a:pPr indent="-222250" lvl="1" marL="228600" marR="0" rtl="0" algn="l">
              <a:lnSpc>
                <a:spcPct val="90000"/>
              </a:lnSpc>
              <a:spcBef>
                <a:spcPts val="0"/>
              </a:spcBef>
              <a:spcAft>
                <a:spcPts val="0"/>
              </a:spcAft>
              <a:buClr>
                <a:srgbClr val="000000"/>
              </a:buClr>
              <a:buSzPts val="1900"/>
              <a:buFont typeface="Calibri"/>
              <a:buChar char="•"/>
            </a:pPr>
            <a:r>
              <a:rPr lang="en-US" sz="1900">
                <a:solidFill>
                  <a:srgbClr val="000000"/>
                </a:solidFill>
                <a:latin typeface="Calibri"/>
                <a:ea typeface="Calibri"/>
                <a:cs typeface="Calibri"/>
                <a:sym typeface="Calibri"/>
              </a:rPr>
              <a:t>Magnet and Sensor Program</a:t>
            </a:r>
            <a:r>
              <a:rPr lang="en-US" sz="1900">
                <a:latin typeface="Calibri"/>
                <a:ea typeface="Calibri"/>
                <a:cs typeface="Calibri"/>
                <a:sym typeface="Calibri"/>
              </a:rPr>
              <a:t>’s </a:t>
            </a:r>
            <a:r>
              <a:rPr lang="en-US" sz="1900">
                <a:solidFill>
                  <a:srgbClr val="000000"/>
                </a:solidFill>
                <a:latin typeface="Calibri"/>
                <a:ea typeface="Calibri"/>
                <a:cs typeface="Calibri"/>
                <a:sym typeface="Calibri"/>
              </a:rPr>
              <a:t>data </a:t>
            </a:r>
            <a:r>
              <a:rPr lang="en-US" sz="1900">
                <a:latin typeface="Calibri"/>
                <a:ea typeface="Calibri"/>
                <a:cs typeface="Calibri"/>
                <a:sym typeface="Calibri"/>
              </a:rPr>
              <a:t>is moved by</a:t>
            </a:r>
            <a:r>
              <a:rPr lang="en-US" sz="1900">
                <a:solidFill>
                  <a:srgbClr val="000000"/>
                </a:solidFill>
                <a:latin typeface="Calibri"/>
                <a:ea typeface="Calibri"/>
                <a:cs typeface="Calibri"/>
                <a:sym typeface="Calibri"/>
              </a:rPr>
              <a:t> </a:t>
            </a:r>
            <a:r>
              <a:rPr lang="en-US" sz="1900">
                <a:latin typeface="Calibri"/>
                <a:ea typeface="Calibri"/>
                <a:cs typeface="Calibri"/>
                <a:sym typeface="Calibri"/>
              </a:rPr>
              <a:t>Transfer </a:t>
            </a:r>
            <a:r>
              <a:rPr lang="en-US" sz="1900">
                <a:solidFill>
                  <a:srgbClr val="000000"/>
                </a:solidFill>
                <a:latin typeface="Calibri"/>
                <a:ea typeface="Calibri"/>
                <a:cs typeface="Calibri"/>
                <a:sym typeface="Calibri"/>
              </a:rPr>
              <a:t>Program.</a:t>
            </a:r>
            <a:endParaRPr sz="1900">
              <a:solidFill>
                <a:srgbClr val="000000"/>
              </a:solidFill>
              <a:latin typeface="Calibri"/>
              <a:ea typeface="Calibri"/>
              <a:cs typeface="Calibri"/>
              <a:sym typeface="Calibri"/>
            </a:endParaRPr>
          </a:p>
          <a:p>
            <a:pPr indent="-222250" lvl="1" marL="228600" marR="0" rtl="0" algn="l">
              <a:lnSpc>
                <a:spcPct val="90000"/>
              </a:lnSpc>
              <a:spcBef>
                <a:spcPts val="0"/>
              </a:spcBef>
              <a:spcAft>
                <a:spcPts val="0"/>
              </a:spcAft>
              <a:buSzPts val="1900"/>
              <a:buFont typeface="Calibri"/>
              <a:buChar char="•"/>
            </a:pPr>
            <a:r>
              <a:rPr lang="en-US" sz="1900">
                <a:latin typeface="Calibri"/>
                <a:ea typeface="Calibri"/>
                <a:cs typeface="Calibri"/>
                <a:sym typeface="Calibri"/>
              </a:rPr>
              <a:t>UAH’s Program processes data from Transfer Program.</a:t>
            </a:r>
            <a:endParaRPr sz="1900">
              <a:latin typeface="Calibri"/>
              <a:ea typeface="Calibri"/>
              <a:cs typeface="Calibri"/>
              <a:sym typeface="Calibri"/>
            </a:endParaRPr>
          </a:p>
          <a:p>
            <a:pPr indent="-222250" lvl="1" marL="228600" marR="0" rtl="0" algn="l">
              <a:lnSpc>
                <a:spcPct val="90000"/>
              </a:lnSpc>
              <a:spcBef>
                <a:spcPts val="0"/>
              </a:spcBef>
              <a:spcAft>
                <a:spcPts val="0"/>
              </a:spcAft>
              <a:buClr>
                <a:srgbClr val="000000"/>
              </a:buClr>
              <a:buSzPts val="1900"/>
              <a:buFont typeface="Calibri"/>
              <a:buChar char="•"/>
            </a:pPr>
            <a:r>
              <a:rPr lang="en-US" sz="1900">
                <a:solidFill>
                  <a:srgbClr val="000000"/>
                </a:solidFill>
                <a:latin typeface="Calibri"/>
                <a:ea typeface="Calibri"/>
                <a:cs typeface="Calibri"/>
                <a:sym typeface="Calibri"/>
              </a:rPr>
              <a:t>Control Program processes data and manages any problems. </a:t>
            </a:r>
            <a:endParaRPr sz="1900">
              <a:solidFill>
                <a:srgbClr val="000000"/>
              </a:solidFill>
              <a:latin typeface="Calibri"/>
              <a:ea typeface="Calibri"/>
              <a:cs typeface="Calibri"/>
              <a:sym typeface="Calibri"/>
            </a:endParaRPr>
          </a:p>
          <a:p>
            <a:pPr indent="-222250" lvl="1" marL="228600" marR="0" rtl="0" algn="l">
              <a:lnSpc>
                <a:spcPct val="90000"/>
              </a:lnSpc>
              <a:spcBef>
                <a:spcPts val="300"/>
              </a:spcBef>
              <a:spcAft>
                <a:spcPts val="0"/>
              </a:spcAft>
              <a:buClr>
                <a:srgbClr val="000000"/>
              </a:buClr>
              <a:buSzPts val="1900"/>
              <a:buFont typeface="Calibri"/>
              <a:buChar char="•"/>
            </a:pPr>
            <a:r>
              <a:rPr lang="en-US" sz="1900">
                <a:solidFill>
                  <a:srgbClr val="000000"/>
                </a:solidFill>
                <a:latin typeface="Calibri"/>
                <a:ea typeface="Calibri"/>
                <a:cs typeface="Calibri"/>
                <a:sym typeface="Calibri"/>
              </a:rPr>
              <a:t>If any error is encountered, it is logged and the system is restarted. </a:t>
            </a:r>
            <a:endParaRPr b="0" i="0" sz="1900" u="none" cap="none" strike="noStrike">
              <a:solidFill>
                <a:srgbClr val="000000"/>
              </a:solidFill>
              <a:latin typeface="Calibri"/>
              <a:ea typeface="Calibri"/>
              <a:cs typeface="Calibri"/>
              <a:sym typeface="Calibri"/>
            </a:endParaRPr>
          </a:p>
        </p:txBody>
      </p:sp>
      <p:grpSp>
        <p:nvGrpSpPr>
          <p:cNvPr id="536" name="Google Shape;536;p59"/>
          <p:cNvGrpSpPr/>
          <p:nvPr/>
        </p:nvGrpSpPr>
        <p:grpSpPr>
          <a:xfrm>
            <a:off x="457150" y="4308428"/>
            <a:ext cx="8229703" cy="1550000"/>
            <a:chOff x="457095" y="4137640"/>
            <a:chExt cx="8229703" cy="1652100"/>
          </a:xfrm>
        </p:grpSpPr>
        <p:sp>
          <p:nvSpPr>
            <p:cNvPr id="537" name="Google Shape;537;p59"/>
            <p:cNvSpPr/>
            <p:nvPr/>
          </p:nvSpPr>
          <p:spPr>
            <a:xfrm rot="5400000">
              <a:off x="209295" y="4385440"/>
              <a:ext cx="1652100" cy="1156500"/>
            </a:xfrm>
            <a:prstGeom prst="chevron">
              <a:avLst>
                <a:gd fmla="val 50000" name="adj"/>
              </a:avLst>
            </a:prstGeom>
            <a:solidFill>
              <a:srgbClr val="B7CCE4"/>
            </a:solidFill>
            <a:ln cap="flat" cmpd="sng" w="25400">
              <a:solidFill>
                <a:srgbClr val="B7C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9"/>
            <p:cNvSpPr txBox="1"/>
            <p:nvPr/>
          </p:nvSpPr>
          <p:spPr>
            <a:xfrm>
              <a:off x="457201" y="4715837"/>
              <a:ext cx="1156500" cy="4956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US" sz="2400">
                  <a:solidFill>
                    <a:srgbClr val="FFFFFF"/>
                  </a:solidFill>
                  <a:latin typeface="Calibri"/>
                  <a:ea typeface="Calibri"/>
                  <a:cs typeface="Calibri"/>
                  <a:sym typeface="Calibri"/>
                </a:rPr>
                <a:t>Phase 3</a:t>
              </a:r>
              <a:endParaRPr sz="2400">
                <a:solidFill>
                  <a:srgbClr val="FFFFFF"/>
                </a:solidFill>
                <a:latin typeface="Calibri"/>
                <a:ea typeface="Calibri"/>
                <a:cs typeface="Calibri"/>
                <a:sym typeface="Calibri"/>
              </a:endParaRPr>
            </a:p>
          </p:txBody>
        </p:sp>
        <p:sp>
          <p:nvSpPr>
            <p:cNvPr id="539" name="Google Shape;539;p59"/>
            <p:cNvSpPr/>
            <p:nvPr/>
          </p:nvSpPr>
          <p:spPr>
            <a:xfrm rot="5400000">
              <a:off x="4613398" y="1137941"/>
              <a:ext cx="1073700" cy="7073100"/>
            </a:xfrm>
            <a:prstGeom prst="round2SameRect">
              <a:avLst>
                <a:gd fmla="val 16667" name="adj1"/>
                <a:gd fmla="val 0" name="adj2"/>
              </a:avLst>
            </a:prstGeom>
            <a:solidFill>
              <a:srgbClr val="FFFFFF">
                <a:alpha val="89800"/>
              </a:srgbClr>
            </a:solidFill>
            <a:ln cap="flat" cmpd="sng" w="25400">
              <a:solidFill>
                <a:srgbClr val="B7CC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59"/>
            <p:cNvSpPr txBox="1"/>
            <p:nvPr/>
          </p:nvSpPr>
          <p:spPr>
            <a:xfrm>
              <a:off x="1613594" y="4190059"/>
              <a:ext cx="7020900" cy="969000"/>
            </a:xfrm>
            <a:prstGeom prst="rect">
              <a:avLst/>
            </a:prstGeom>
            <a:noFill/>
            <a:ln>
              <a:noFill/>
            </a:ln>
          </p:spPr>
          <p:txBody>
            <a:bodyPr anchorCtr="0" anchor="ctr" bIns="12700" lIns="142225" spcFirstLastPara="1" rIns="12700" wrap="square" tIns="12700">
              <a:noAutofit/>
            </a:bodyPr>
            <a:lstStyle/>
            <a:p>
              <a:pPr indent="-222250" lvl="1" marL="228600" marR="0" rtl="0" algn="l">
                <a:lnSpc>
                  <a:spcPct val="90000"/>
                </a:lnSpc>
                <a:spcBef>
                  <a:spcPts val="0"/>
                </a:spcBef>
                <a:spcAft>
                  <a:spcPts val="0"/>
                </a:spcAft>
                <a:buClr>
                  <a:srgbClr val="000000"/>
                </a:buClr>
                <a:buSzPts val="1900"/>
                <a:buFont typeface="Calibri"/>
                <a:buChar char="•"/>
              </a:pPr>
              <a:r>
                <a:rPr lang="en-US" sz="1900">
                  <a:solidFill>
                    <a:srgbClr val="000000"/>
                  </a:solidFill>
                  <a:latin typeface="Calibri"/>
                  <a:ea typeface="Calibri"/>
                  <a:cs typeface="Calibri"/>
                  <a:sym typeface="Calibri"/>
                </a:rPr>
                <a:t>Payload collects data </a:t>
              </a:r>
              <a:r>
                <a:rPr lang="en-US" sz="1900">
                  <a:latin typeface="Calibri"/>
                  <a:ea typeface="Calibri"/>
                  <a:cs typeface="Calibri"/>
                  <a:sym typeface="Calibri"/>
                </a:rPr>
                <a:t>at a rate of 60 samples/minute continuously.</a:t>
              </a:r>
              <a:endParaRPr b="0" i="0" sz="1900" u="none" cap="none" strike="noStrike">
                <a:solidFill>
                  <a:srgbClr val="000000"/>
                </a:solidFill>
                <a:latin typeface="Calibri"/>
                <a:ea typeface="Calibri"/>
                <a:cs typeface="Calibri"/>
                <a:sym typeface="Calibri"/>
              </a:endParaRPr>
            </a:p>
            <a:p>
              <a:pPr indent="-222250" lvl="1" marL="228600" marR="0" rtl="0" algn="l">
                <a:lnSpc>
                  <a:spcPct val="90000"/>
                </a:lnSpc>
                <a:spcBef>
                  <a:spcPts val="300"/>
                </a:spcBef>
                <a:spcAft>
                  <a:spcPts val="0"/>
                </a:spcAft>
                <a:buClr>
                  <a:srgbClr val="000000"/>
                </a:buClr>
                <a:buSzPts val="1900"/>
                <a:buFont typeface="Calibri"/>
                <a:buChar char="•"/>
              </a:pPr>
              <a:r>
                <a:rPr lang="en-US" sz="1900">
                  <a:solidFill>
                    <a:srgbClr val="000000"/>
                  </a:solidFill>
                  <a:latin typeface="Calibri"/>
                  <a:ea typeface="Calibri"/>
                  <a:cs typeface="Calibri"/>
                  <a:sym typeface="Calibri"/>
                </a:rPr>
                <a:t>Data collected is compared to data of an identical payload on Earth.</a:t>
              </a:r>
              <a:endParaRPr b="0" i="0" sz="1900" u="none" cap="none" strike="noStrike">
                <a:solidFill>
                  <a:srgbClr val="000000"/>
                </a:solidFill>
                <a:latin typeface="Calibri"/>
                <a:ea typeface="Calibri"/>
                <a:cs typeface="Calibri"/>
                <a:sym typeface="Calibri"/>
              </a:endParaRPr>
            </a:p>
            <a:p>
              <a:pPr indent="-222250" lvl="1" marL="228600" marR="0" rtl="0" algn="l">
                <a:lnSpc>
                  <a:spcPct val="90000"/>
                </a:lnSpc>
                <a:spcBef>
                  <a:spcPts val="300"/>
                </a:spcBef>
                <a:spcAft>
                  <a:spcPts val="0"/>
                </a:spcAft>
                <a:buClr>
                  <a:srgbClr val="000000"/>
                </a:buClr>
                <a:buSzPts val="1900"/>
                <a:buFont typeface="Calibri"/>
                <a:buChar char="•"/>
              </a:pPr>
              <a:r>
                <a:rPr lang="en-US" sz="1900">
                  <a:solidFill>
                    <a:srgbClr val="000000"/>
                  </a:solidFill>
                  <a:latin typeface="Calibri"/>
                  <a:ea typeface="Calibri"/>
                  <a:cs typeface="Calibri"/>
                  <a:sym typeface="Calibri"/>
                </a:rPr>
                <a:t>Conclusions are drawn, hypothesis is supported or refuted.</a:t>
              </a:r>
              <a:endParaRPr b="0" i="0" sz="1900" u="none" cap="none" strike="noStrike">
                <a:solidFill>
                  <a:srgbClr val="000000"/>
                </a:solidFill>
                <a:latin typeface="Calibri"/>
                <a:ea typeface="Calibri"/>
                <a:cs typeface="Calibri"/>
                <a:sym typeface="Calibri"/>
              </a:endParaRPr>
            </a:p>
          </p:txBody>
        </p:sp>
      </p:grpSp>
      <p:pic>
        <p:nvPicPr>
          <p:cNvPr id="541" name="Google Shape;541;p59"/>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542" name="Google Shape;542;p59"/>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0"/>
          <p:cNvSpPr txBox="1"/>
          <p:nvPr>
            <p:ph idx="1" type="body"/>
          </p:nvPr>
        </p:nvSpPr>
        <p:spPr>
          <a:xfrm>
            <a:off x="457200" y="2817000"/>
            <a:ext cx="8229600" cy="1224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600"/>
              <a:buNone/>
            </a:pPr>
            <a:r>
              <a:rPr b="1" lang="en-US" sz="3600"/>
              <a:t>Functional and Operational Testing</a:t>
            </a:r>
            <a:endParaRPr b="1" sz="3600"/>
          </a:p>
        </p:txBody>
      </p:sp>
      <p:sp>
        <p:nvSpPr>
          <p:cNvPr id="548" name="Google Shape;548;p6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1"/>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Functional Requirements</a:t>
            </a:r>
            <a:endParaRPr/>
          </a:p>
        </p:txBody>
      </p:sp>
      <p:sp>
        <p:nvSpPr>
          <p:cNvPr id="554" name="Google Shape;554;p6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Tahoma"/>
              <a:buNone/>
            </a:pPr>
            <a:fld id="{00000000-1234-1234-1234-123412341234}" type="slidenum">
              <a:rPr b="0" i="0" lang="en-US" sz="1200" u="none" cap="none" strike="noStrike">
                <a:solidFill>
                  <a:srgbClr val="888888"/>
                </a:solidFill>
                <a:latin typeface="Tahoma"/>
                <a:ea typeface="Tahoma"/>
                <a:cs typeface="Tahoma"/>
                <a:sym typeface="Tahoma"/>
              </a:rPr>
              <a:t>‹#›</a:t>
            </a:fld>
            <a:endParaRPr b="0" i="0" sz="1200" u="none" cap="none" strike="noStrike">
              <a:solidFill>
                <a:srgbClr val="888888"/>
              </a:solidFill>
              <a:latin typeface="Tahoma"/>
              <a:ea typeface="Tahoma"/>
              <a:cs typeface="Tahoma"/>
              <a:sym typeface="Tahoma"/>
            </a:endParaRPr>
          </a:p>
        </p:txBody>
      </p:sp>
      <p:sp>
        <p:nvSpPr>
          <p:cNvPr id="555" name="Google Shape;555;p61"/>
          <p:cNvSpPr txBox="1"/>
          <p:nvPr>
            <p:ph idx="1" type="body"/>
          </p:nvPr>
        </p:nvSpPr>
        <p:spPr>
          <a:xfrm>
            <a:off x="457200" y="1219200"/>
            <a:ext cx="8229600" cy="490696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The completed program shall:</a:t>
            </a:r>
            <a:endParaRPr/>
          </a:p>
          <a:p>
            <a:pPr indent="-285750" lvl="1" marL="742950" rtl="0" algn="l">
              <a:spcBef>
                <a:spcPts val="480"/>
              </a:spcBef>
              <a:spcAft>
                <a:spcPts val="0"/>
              </a:spcAft>
              <a:buSzPts val="2400"/>
              <a:buChar char="–"/>
            </a:pPr>
            <a:r>
              <a:rPr lang="en-US"/>
              <a:t>Perform basic tasks</a:t>
            </a:r>
            <a:endParaRPr/>
          </a:p>
          <a:p>
            <a:pPr indent="-228600" lvl="2" marL="1143000" rtl="0" algn="l">
              <a:spcBef>
                <a:spcPts val="480"/>
              </a:spcBef>
              <a:spcAft>
                <a:spcPts val="0"/>
              </a:spcAft>
              <a:buSzPts val="1800"/>
              <a:buChar char="•"/>
            </a:pPr>
            <a:r>
              <a:rPr lang="en-US"/>
              <a:t>Take Measurements</a:t>
            </a:r>
            <a:endParaRPr/>
          </a:p>
          <a:p>
            <a:pPr indent="-228600" lvl="2" marL="1143000" rtl="0" algn="l">
              <a:spcBef>
                <a:spcPts val="480"/>
              </a:spcBef>
              <a:spcAft>
                <a:spcPts val="0"/>
              </a:spcAft>
              <a:buSzPts val="1800"/>
              <a:buChar char="•"/>
            </a:pPr>
            <a:r>
              <a:rPr lang="en-US"/>
              <a:t>Organize Data Packets</a:t>
            </a:r>
            <a:endParaRPr/>
          </a:p>
          <a:p>
            <a:pPr indent="-228600" lvl="2" marL="1143000" rtl="0" algn="l">
              <a:spcBef>
                <a:spcPts val="480"/>
              </a:spcBef>
              <a:spcAft>
                <a:spcPts val="0"/>
              </a:spcAft>
              <a:buSzPts val="1800"/>
              <a:buChar char="•"/>
            </a:pPr>
            <a:r>
              <a:rPr lang="en-US"/>
              <a:t>Send Data in packets less than 5 kilobytes per second</a:t>
            </a:r>
            <a:endParaRPr/>
          </a:p>
          <a:p>
            <a:pPr indent="-285750" lvl="1" marL="742950" rtl="0" algn="l">
              <a:spcBef>
                <a:spcPts val="480"/>
              </a:spcBef>
              <a:spcAft>
                <a:spcPts val="0"/>
              </a:spcAft>
              <a:buSzPts val="2400"/>
              <a:buChar char="–"/>
            </a:pPr>
            <a:r>
              <a:rPr lang="en-US"/>
              <a:t>Maintain on/off cycle to prevent overheating of </a:t>
            </a:r>
            <a:r>
              <a:rPr lang="en-US"/>
              <a:t>magnetometer</a:t>
            </a:r>
            <a:endParaRPr/>
          </a:p>
          <a:p>
            <a:pPr indent="-285750" lvl="1" marL="742950" rtl="0" algn="l">
              <a:spcBef>
                <a:spcPts val="480"/>
              </a:spcBef>
              <a:spcAft>
                <a:spcPts val="0"/>
              </a:spcAft>
              <a:buSzPts val="2400"/>
              <a:buChar char="–"/>
            </a:pPr>
            <a:r>
              <a:rPr lang="en-US"/>
              <a:t>Establish a controlled </a:t>
            </a:r>
            <a:r>
              <a:rPr lang="en-US"/>
              <a:t>electromagnetic field to perform testing on</a:t>
            </a:r>
            <a:endParaRPr/>
          </a:p>
          <a:p>
            <a:pPr indent="0" lvl="0" marL="742950" rtl="0" algn="l">
              <a:spcBef>
                <a:spcPts val="480"/>
              </a:spcBef>
              <a:spcAft>
                <a:spcPts val="0"/>
              </a:spcAft>
              <a:buNone/>
            </a:pPr>
            <a:r>
              <a:t/>
            </a:r>
            <a:endParaRPr/>
          </a:p>
        </p:txBody>
      </p:sp>
      <p:pic>
        <p:nvPicPr>
          <p:cNvPr id="556" name="Google Shape;556;p61"/>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557" name="Google Shape;557;p61"/>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2"/>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Functional Testing</a:t>
            </a:r>
            <a:endParaRPr/>
          </a:p>
        </p:txBody>
      </p:sp>
      <p:graphicFrame>
        <p:nvGraphicFramePr>
          <p:cNvPr id="563" name="Google Shape;563;p62"/>
          <p:cNvGraphicFramePr/>
          <p:nvPr/>
        </p:nvGraphicFramePr>
        <p:xfrm>
          <a:off x="457200" y="1242350"/>
          <a:ext cx="3000000" cy="3000000"/>
        </p:xfrm>
        <a:graphic>
          <a:graphicData uri="http://schemas.openxmlformats.org/drawingml/2006/table">
            <a:tbl>
              <a:tblPr bandRow="1" firstRow="1">
                <a:noFill/>
                <a:tableStyleId>{02BEF87E-E2D8-41E6-BF5C-794E597310A4}</a:tableStyleId>
              </a:tblPr>
              <a:tblGrid>
                <a:gridCol w="2057400"/>
                <a:gridCol w="2284400"/>
                <a:gridCol w="1830400"/>
                <a:gridCol w="2057400"/>
              </a:tblGrid>
              <a:tr h="1020975">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Functional Test</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Requirement</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Status</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Comments</a:t>
                      </a:r>
                      <a:endParaRPr>
                        <a:latin typeface="Tahoma"/>
                        <a:ea typeface="Tahoma"/>
                        <a:cs typeface="Tahoma"/>
                        <a:sym typeface="Tahoma"/>
                      </a:endParaRPr>
                    </a:p>
                  </a:txBody>
                  <a:tcPr marT="45725" marB="45725" marR="91450" marL="91450" anchor="ctr"/>
                </a:tc>
              </a:tr>
              <a:tr h="1256475">
                <a:tc>
                  <a:txBody>
                    <a:bodyPr/>
                    <a:lstStyle/>
                    <a:p>
                      <a:pPr indent="0" lvl="0" marL="0" marR="0" rtl="0" algn="ctr">
                        <a:spcBef>
                          <a:spcPts val="0"/>
                        </a:spcBef>
                        <a:spcAft>
                          <a:spcPts val="0"/>
                        </a:spcAft>
                        <a:buNone/>
                      </a:pPr>
                      <a:r>
                        <a:rPr lang="en-US" sz="1600">
                          <a:latin typeface="Tahoma"/>
                          <a:ea typeface="Tahoma"/>
                          <a:cs typeface="Tahoma"/>
                          <a:sym typeface="Tahoma"/>
                        </a:rPr>
                        <a:t>Utility Test</a:t>
                      </a:r>
                      <a:endParaRPr sz="1600">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u="none" cap="none" strike="noStrike">
                          <a:latin typeface="Tahoma"/>
                          <a:ea typeface="Tahoma"/>
                          <a:cs typeface="Tahoma"/>
                          <a:sym typeface="Tahoma"/>
                        </a:rPr>
                        <a:t>Take Measurements, Organize Data Packets</a:t>
                      </a:r>
                      <a:r>
                        <a:rPr lang="en-US" sz="1600">
                          <a:latin typeface="Tahoma"/>
                          <a:ea typeface="Tahoma"/>
                          <a:cs typeface="Tahoma"/>
                          <a:sym typeface="Tahoma"/>
                        </a:rPr>
                        <a:t>, and Send Data</a:t>
                      </a:r>
                      <a:endParaRPr sz="16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600">
                          <a:latin typeface="Tahoma"/>
                          <a:ea typeface="Tahoma"/>
                          <a:cs typeface="Tahoma"/>
                          <a:sym typeface="Tahoma"/>
                        </a:rPr>
                        <a:t>Passed, </a:t>
                      </a:r>
                      <a:r>
                        <a:rPr lang="en-US" sz="1600">
                          <a:solidFill>
                            <a:srgbClr val="000000"/>
                          </a:solidFill>
                          <a:latin typeface="Tahoma"/>
                          <a:ea typeface="Tahoma"/>
                          <a:cs typeface="Tahoma"/>
                          <a:sym typeface="Tahoma"/>
                        </a:rPr>
                        <a:t>0.3</a:t>
                      </a:r>
                      <a:r>
                        <a:rPr lang="en-US" sz="1600">
                          <a:solidFill>
                            <a:srgbClr val="000000"/>
                          </a:solidFill>
                          <a:latin typeface="Tahoma"/>
                          <a:ea typeface="Tahoma"/>
                          <a:cs typeface="Tahoma"/>
                          <a:sym typeface="Tahoma"/>
                        </a:rPr>
                        <a:t>kB</a:t>
                      </a:r>
                      <a:r>
                        <a:rPr lang="en-US" sz="1600">
                          <a:solidFill>
                            <a:srgbClr val="000000"/>
                          </a:solidFill>
                          <a:latin typeface="Tahoma"/>
                          <a:ea typeface="Tahoma"/>
                          <a:cs typeface="Tahoma"/>
                          <a:sym typeface="Tahoma"/>
                        </a:rPr>
                        <a:t>ps</a:t>
                      </a:r>
                      <a:endParaRPr sz="1600">
                        <a:solidFill>
                          <a:srgbClr val="000000"/>
                        </a:solidFill>
                        <a:highlight>
                          <a:srgbClr val="FF0000"/>
                        </a:highlight>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Peak data rate of 0.6 kBps, no problems encountered.</a:t>
                      </a:r>
                      <a:endParaRPr sz="1600">
                        <a:latin typeface="Tahoma"/>
                        <a:ea typeface="Tahoma"/>
                        <a:cs typeface="Tahoma"/>
                        <a:sym typeface="Tahoma"/>
                      </a:endParaRPr>
                    </a:p>
                  </a:txBody>
                  <a:tcPr marT="45725" marB="45725" marR="91450" marL="91450" anchor="ctr"/>
                </a:tc>
              </a:tr>
              <a:tr h="1020975">
                <a:tc>
                  <a:txBody>
                    <a:bodyPr/>
                    <a:lstStyle/>
                    <a:p>
                      <a:pPr indent="0" lvl="0" marL="0" marR="0" rtl="0" algn="ctr">
                        <a:spcBef>
                          <a:spcPts val="0"/>
                        </a:spcBef>
                        <a:spcAft>
                          <a:spcPts val="0"/>
                        </a:spcAft>
                        <a:buNone/>
                      </a:pPr>
                      <a:r>
                        <a:rPr lang="en-US" sz="1600">
                          <a:latin typeface="Tahoma"/>
                          <a:ea typeface="Tahoma"/>
                          <a:cs typeface="Tahoma"/>
                          <a:sym typeface="Tahoma"/>
                        </a:rPr>
                        <a:t>Afterburn Test</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Prevent Overheating</a:t>
                      </a:r>
                      <a:endParaRPr sz="1600">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Passed</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30 seconds on and 180 seconds off. 30/120 worked, added 1 min for flexibility</a:t>
                      </a:r>
                      <a:endParaRPr sz="1600" u="none" cap="none" strike="noStrike">
                        <a:latin typeface="Tahoma"/>
                        <a:ea typeface="Tahoma"/>
                        <a:cs typeface="Tahoma"/>
                        <a:sym typeface="Tahoma"/>
                      </a:endParaRPr>
                    </a:p>
                  </a:txBody>
                  <a:tcPr marT="45725" marB="45725" marR="91450" marL="91450" anchor="ctr"/>
                </a:tc>
              </a:tr>
              <a:tr h="1020975">
                <a:tc>
                  <a:txBody>
                    <a:bodyPr/>
                    <a:lstStyle/>
                    <a:p>
                      <a:pPr indent="0" lvl="0" marL="0" marR="0" rtl="0" algn="ctr">
                        <a:spcBef>
                          <a:spcPts val="0"/>
                        </a:spcBef>
                        <a:spcAft>
                          <a:spcPts val="0"/>
                        </a:spcAft>
                        <a:buNone/>
                      </a:pPr>
                      <a:r>
                        <a:rPr lang="en-US" sz="1600">
                          <a:latin typeface="Tahoma"/>
                          <a:ea typeface="Tahoma"/>
                          <a:cs typeface="Tahoma"/>
                          <a:sym typeface="Tahoma"/>
                        </a:rPr>
                        <a:t>EMF Test</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Establish a controlled EMF</a:t>
                      </a:r>
                      <a:endParaRPr sz="1600">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Passed</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EMF has a strength of 1.5 </a:t>
                      </a:r>
                      <a:r>
                        <a:rPr lang="en-US" sz="1600">
                          <a:latin typeface="Tahoma"/>
                          <a:ea typeface="Tahoma"/>
                          <a:cs typeface="Tahoma"/>
                          <a:sym typeface="Tahoma"/>
                        </a:rPr>
                        <a:t>gauss</a:t>
                      </a:r>
                      <a:r>
                        <a:rPr lang="en-US" sz="1600">
                          <a:latin typeface="Tahoma"/>
                          <a:ea typeface="Tahoma"/>
                          <a:cs typeface="Tahoma"/>
                          <a:sym typeface="Tahoma"/>
                        </a:rPr>
                        <a:t> and is steady (+/- 0.005g).</a:t>
                      </a:r>
                      <a:endParaRPr sz="1600" u="none" cap="none" strike="noStrike">
                        <a:latin typeface="Tahoma"/>
                        <a:ea typeface="Tahoma"/>
                        <a:cs typeface="Tahoma"/>
                        <a:sym typeface="Tahoma"/>
                      </a:endParaRPr>
                    </a:p>
                  </a:txBody>
                  <a:tcPr marT="45725" marB="45725" marR="91450" marL="91450" anchor="ctr"/>
                </a:tc>
              </a:tr>
            </a:tbl>
          </a:graphicData>
        </a:graphic>
      </p:graphicFrame>
      <p:sp>
        <p:nvSpPr>
          <p:cNvPr id="564" name="Google Shape;564;p6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Tahoma"/>
              <a:buNone/>
            </a:pPr>
            <a:fld id="{00000000-1234-1234-1234-123412341234}" type="slidenum">
              <a:rPr b="0" i="0" lang="en-US" sz="1200" u="none" cap="none" strike="noStrike">
                <a:solidFill>
                  <a:srgbClr val="888888"/>
                </a:solidFill>
                <a:latin typeface="Tahoma"/>
                <a:ea typeface="Tahoma"/>
                <a:cs typeface="Tahoma"/>
                <a:sym typeface="Tahoma"/>
              </a:rPr>
              <a:t>‹#›</a:t>
            </a:fld>
            <a:endParaRPr b="0" i="0" sz="1200" u="none" cap="none" strike="noStrike">
              <a:solidFill>
                <a:srgbClr val="888888"/>
              </a:solidFill>
              <a:latin typeface="Tahoma"/>
              <a:ea typeface="Tahoma"/>
              <a:cs typeface="Tahoma"/>
              <a:sym typeface="Tahoma"/>
            </a:endParaRPr>
          </a:p>
        </p:txBody>
      </p:sp>
      <p:pic>
        <p:nvPicPr>
          <p:cNvPr id="565" name="Google Shape;565;p62"/>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566" name="Google Shape;566;p62"/>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63"/>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Utility Test</a:t>
            </a:r>
            <a:endParaRPr/>
          </a:p>
        </p:txBody>
      </p:sp>
      <p:sp>
        <p:nvSpPr>
          <p:cNvPr id="572" name="Google Shape;572;p6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573" name="Google Shape;573;p63"/>
          <p:cNvCxnSpPr/>
          <p:nvPr/>
        </p:nvCxnSpPr>
        <p:spPr>
          <a:xfrm>
            <a:off x="4572000" y="1066800"/>
            <a:ext cx="0" cy="5410200"/>
          </a:xfrm>
          <a:prstGeom prst="straightConnector1">
            <a:avLst/>
          </a:prstGeom>
          <a:noFill/>
          <a:ln cap="flat" cmpd="sng" w="9525">
            <a:solidFill>
              <a:srgbClr val="4A7DBA"/>
            </a:solidFill>
            <a:prstDash val="solid"/>
            <a:round/>
            <a:headEnd len="sm" w="sm" type="none"/>
            <a:tailEnd len="sm" w="sm" type="none"/>
          </a:ln>
        </p:spPr>
      </p:cxnSp>
      <p:cxnSp>
        <p:nvCxnSpPr>
          <p:cNvPr id="574" name="Google Shape;574;p63"/>
          <p:cNvCxnSpPr/>
          <p:nvPr/>
        </p:nvCxnSpPr>
        <p:spPr>
          <a:xfrm>
            <a:off x="152400" y="3581400"/>
            <a:ext cx="8915400" cy="0"/>
          </a:xfrm>
          <a:prstGeom prst="straightConnector1">
            <a:avLst/>
          </a:prstGeom>
          <a:noFill/>
          <a:ln cap="flat" cmpd="sng" w="9525">
            <a:solidFill>
              <a:srgbClr val="4A7DBA"/>
            </a:solidFill>
            <a:prstDash val="solid"/>
            <a:round/>
            <a:headEnd len="sm" w="sm" type="none"/>
            <a:tailEnd len="sm" w="sm" type="none"/>
          </a:ln>
        </p:spPr>
      </p:cxnSp>
      <p:sp>
        <p:nvSpPr>
          <p:cNvPr id="575" name="Google Shape;575;p63"/>
          <p:cNvSpPr txBox="1"/>
          <p:nvPr/>
        </p:nvSpPr>
        <p:spPr>
          <a:xfrm>
            <a:off x="304800" y="1074750"/>
            <a:ext cx="4038600" cy="2198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Reason for Test</a:t>
            </a:r>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Show that program can take measurements, organize data packets, and send data</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Demonstrate ability of programs to run </a:t>
            </a:r>
            <a:r>
              <a:rPr lang="en-US" sz="1800">
                <a:solidFill>
                  <a:schemeClr val="dk1"/>
                </a:solidFill>
                <a:latin typeface="Tahoma"/>
                <a:ea typeface="Tahoma"/>
                <a:cs typeface="Tahoma"/>
                <a:sym typeface="Tahoma"/>
              </a:rPr>
              <a:t>autonomously and function as expected.</a:t>
            </a:r>
            <a:endParaRPr sz="1800">
              <a:solidFill>
                <a:schemeClr val="dk1"/>
              </a:solidFill>
              <a:latin typeface="Tahoma"/>
              <a:ea typeface="Tahoma"/>
              <a:cs typeface="Tahoma"/>
              <a:sym typeface="Tahoma"/>
            </a:endParaRPr>
          </a:p>
        </p:txBody>
      </p:sp>
      <p:sp>
        <p:nvSpPr>
          <p:cNvPr id="576" name="Google Shape;576;p63"/>
          <p:cNvSpPr txBox="1"/>
          <p:nvPr/>
        </p:nvSpPr>
        <p:spPr>
          <a:xfrm>
            <a:off x="349075" y="3644200"/>
            <a:ext cx="4038600" cy="3213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Results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Pass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The programs all worked as expected, data was </a:t>
            </a:r>
            <a:r>
              <a:rPr lang="en-US" sz="1800">
                <a:solidFill>
                  <a:schemeClr val="dk1"/>
                </a:solidFill>
                <a:latin typeface="Tahoma"/>
                <a:ea typeface="Tahoma"/>
                <a:cs typeface="Tahoma"/>
                <a:sym typeface="Tahoma"/>
              </a:rPr>
              <a:t>transferred</a:t>
            </a:r>
            <a:r>
              <a:rPr lang="en-US" sz="1800">
                <a:solidFill>
                  <a:schemeClr val="dk1"/>
                </a:solidFill>
                <a:latin typeface="Tahoma"/>
                <a:ea typeface="Tahoma"/>
                <a:cs typeface="Tahoma"/>
                <a:sym typeface="Tahoma"/>
              </a:rPr>
              <a:t> in </a:t>
            </a:r>
            <a:r>
              <a:rPr lang="en-US" sz="1800">
                <a:solidFill>
                  <a:schemeClr val="dk1"/>
                </a:solidFill>
                <a:latin typeface="Tahoma"/>
                <a:ea typeface="Tahoma"/>
                <a:cs typeface="Tahoma"/>
                <a:sym typeface="Tahoma"/>
              </a:rPr>
              <a:t>time stamped</a:t>
            </a:r>
            <a:r>
              <a:rPr lang="en-US" sz="1800">
                <a:solidFill>
                  <a:schemeClr val="dk1"/>
                </a:solidFill>
                <a:latin typeface="Tahoma"/>
                <a:ea typeface="Tahoma"/>
                <a:cs typeface="Tahoma"/>
                <a:sym typeface="Tahoma"/>
              </a:rPr>
              <a:t> files to /tmp/experiment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Data rate was 0.3 </a:t>
            </a:r>
            <a:r>
              <a:rPr lang="en-US" sz="1800">
                <a:solidFill>
                  <a:schemeClr val="dk1"/>
                </a:solidFill>
                <a:latin typeface="Tahoma"/>
                <a:ea typeface="Tahoma"/>
                <a:cs typeface="Tahoma"/>
                <a:sym typeface="Tahoma"/>
              </a:rPr>
              <a:t>kB</a:t>
            </a:r>
            <a:r>
              <a:rPr lang="en-US" sz="1800">
                <a:solidFill>
                  <a:schemeClr val="dk1"/>
                </a:solidFill>
                <a:latin typeface="Tahoma"/>
                <a:ea typeface="Tahoma"/>
                <a:cs typeface="Tahoma"/>
                <a:sym typeface="Tahoma"/>
              </a:rPr>
              <a:t>ps</a:t>
            </a:r>
            <a:endParaRPr sz="1800">
              <a:solidFill>
                <a:schemeClr val="dk1"/>
              </a:solidFill>
              <a:latin typeface="Tahoma"/>
              <a:ea typeface="Tahoma"/>
              <a:cs typeface="Tahoma"/>
              <a:sym typeface="Tahoma"/>
            </a:endParaRPr>
          </a:p>
          <a:p>
            <a:pPr indent="-342900" lvl="1" marL="91440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If magnet output data </a:t>
            </a:r>
            <a:r>
              <a:rPr lang="en-US" sz="1800">
                <a:solidFill>
                  <a:schemeClr val="dk1"/>
                </a:solidFill>
                <a:latin typeface="Tahoma"/>
                <a:ea typeface="Tahoma"/>
                <a:cs typeface="Tahoma"/>
                <a:sym typeface="Tahoma"/>
              </a:rPr>
              <a:t>simultaneously</a:t>
            </a:r>
            <a:r>
              <a:rPr lang="en-US" sz="1800">
                <a:solidFill>
                  <a:schemeClr val="dk1"/>
                </a:solidFill>
                <a:latin typeface="Tahoma"/>
                <a:ea typeface="Tahoma"/>
                <a:cs typeface="Tahoma"/>
                <a:sym typeface="Tahoma"/>
              </a:rPr>
              <a:t>, data rate is 0.6 </a:t>
            </a:r>
            <a:r>
              <a:rPr lang="en-US" sz="1800">
                <a:solidFill>
                  <a:schemeClr val="dk1"/>
                </a:solidFill>
                <a:latin typeface="Tahoma"/>
                <a:ea typeface="Tahoma"/>
                <a:cs typeface="Tahoma"/>
                <a:sym typeface="Tahoma"/>
              </a:rPr>
              <a:t>kB</a:t>
            </a:r>
            <a:r>
              <a:rPr lang="en-US" sz="1800">
                <a:solidFill>
                  <a:schemeClr val="dk1"/>
                </a:solidFill>
                <a:latin typeface="Tahoma"/>
                <a:ea typeface="Tahoma"/>
                <a:cs typeface="Tahoma"/>
                <a:sym typeface="Tahoma"/>
              </a:rPr>
              <a:t>ps, well below </a:t>
            </a:r>
            <a:r>
              <a:rPr lang="en-US" sz="1800">
                <a:solidFill>
                  <a:schemeClr val="dk1"/>
                </a:solidFill>
                <a:latin typeface="Tahoma"/>
                <a:ea typeface="Tahoma"/>
                <a:cs typeface="Tahoma"/>
                <a:sym typeface="Tahoma"/>
              </a:rPr>
              <a:t>5 kBps</a:t>
            </a:r>
            <a:r>
              <a:rPr lang="en-US" sz="1800">
                <a:solidFill>
                  <a:schemeClr val="dk1"/>
                </a:solidFill>
                <a:latin typeface="Tahoma"/>
                <a:ea typeface="Tahoma"/>
                <a:cs typeface="Tahoma"/>
                <a:sym typeface="Tahoma"/>
              </a:rPr>
              <a:t> maximum in ICD.</a:t>
            </a:r>
            <a:endParaRPr sz="1800">
              <a:solidFill>
                <a:schemeClr val="dk1"/>
              </a:solidFill>
              <a:latin typeface="Tahoma"/>
              <a:ea typeface="Tahoma"/>
              <a:cs typeface="Tahoma"/>
              <a:sym typeface="Tahoma"/>
            </a:endParaRPr>
          </a:p>
        </p:txBody>
      </p:sp>
      <p:sp>
        <p:nvSpPr>
          <p:cNvPr id="577" name="Google Shape;577;p63"/>
          <p:cNvSpPr txBox="1"/>
          <p:nvPr/>
        </p:nvSpPr>
        <p:spPr>
          <a:xfrm>
            <a:off x="4953000" y="1074750"/>
            <a:ext cx="4038600" cy="250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Test Environment</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The experiment was done 6 times, 3 with a monitor attached (30 min), 3 headless (30 min).</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No user input was allowed, but UAH’s team-sender program was disabled to prevent the deleting of the data files in /tmp/experiment</a:t>
            </a:r>
            <a:endParaRPr sz="1800">
              <a:solidFill>
                <a:schemeClr val="dk1"/>
              </a:solidFill>
              <a:latin typeface="Tahoma"/>
              <a:ea typeface="Tahoma"/>
              <a:cs typeface="Tahoma"/>
              <a:sym typeface="Tahoma"/>
            </a:endParaRPr>
          </a:p>
        </p:txBody>
      </p:sp>
      <p:sp>
        <p:nvSpPr>
          <p:cNvPr id="578" name="Google Shape;578;p63"/>
          <p:cNvSpPr txBox="1"/>
          <p:nvPr/>
        </p:nvSpPr>
        <p:spPr>
          <a:xfrm>
            <a:off x="4845225" y="3640375"/>
            <a:ext cx="41463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Evidence</a:t>
            </a:r>
            <a:endParaRPr b="1" sz="1800">
              <a:solidFill>
                <a:schemeClr val="dk1"/>
              </a:solidFill>
              <a:latin typeface="Tahoma"/>
              <a:ea typeface="Tahoma"/>
              <a:cs typeface="Tahoma"/>
              <a:sym typeface="Tahoma"/>
            </a:endParaRPr>
          </a:p>
          <a:p>
            <a:pPr indent="-311150" lvl="0" marL="457200" marR="0" rtl="0" algn="l">
              <a:spcBef>
                <a:spcPts val="0"/>
              </a:spcBef>
              <a:spcAft>
                <a:spcPts val="0"/>
              </a:spcAft>
              <a:buClr>
                <a:schemeClr val="dk1"/>
              </a:buClr>
              <a:buSzPts val="1300"/>
              <a:buChar char="●"/>
            </a:pPr>
            <a:r>
              <a:rPr lang="en-US" sz="1800">
                <a:solidFill>
                  <a:schemeClr val="dk1"/>
                </a:solidFill>
                <a:latin typeface="Tahoma"/>
                <a:ea typeface="Tahoma"/>
                <a:cs typeface="Tahoma"/>
                <a:sym typeface="Tahoma"/>
              </a:rPr>
              <a:t>A picture of the populated /tmp/experiment folder after a headless test. (542.4 kB in folder)</a:t>
            </a:r>
            <a:endParaRPr sz="1800">
              <a:solidFill>
                <a:schemeClr val="dk1"/>
              </a:solidFill>
              <a:latin typeface="Tahoma"/>
              <a:ea typeface="Tahoma"/>
              <a:cs typeface="Tahoma"/>
              <a:sym typeface="Tahoma"/>
            </a:endParaRPr>
          </a:p>
          <a:p>
            <a:pPr indent="0" lvl="0" marL="45720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579" name="Google Shape;579;p63"/>
          <p:cNvPicPr preferRelativeResize="0"/>
          <p:nvPr/>
        </p:nvPicPr>
        <p:blipFill rotWithShape="1">
          <a:blip r:embed="rId3">
            <a:alphaModFix/>
          </a:blip>
          <a:srcRect b="0" l="7604" r="0" t="8290"/>
          <a:stretch/>
        </p:blipFill>
        <p:spPr>
          <a:xfrm>
            <a:off x="5233662" y="4859625"/>
            <a:ext cx="3477274" cy="1861851"/>
          </a:xfrm>
          <a:prstGeom prst="rect">
            <a:avLst/>
          </a:prstGeom>
          <a:noFill/>
          <a:ln>
            <a:noFill/>
          </a:ln>
        </p:spPr>
      </p:pic>
      <p:pic>
        <p:nvPicPr>
          <p:cNvPr id="580" name="Google Shape;580;p63"/>
          <p:cNvPicPr preferRelativeResize="0"/>
          <p:nvPr/>
        </p:nvPicPr>
        <p:blipFill>
          <a:blip r:embed="rId4">
            <a:alphaModFix/>
          </a:blip>
          <a:stretch>
            <a:fillRect/>
          </a:stretch>
        </p:blipFill>
        <p:spPr>
          <a:xfrm>
            <a:off x="214675" y="59450"/>
            <a:ext cx="952500" cy="952500"/>
          </a:xfrm>
          <a:prstGeom prst="rect">
            <a:avLst/>
          </a:prstGeom>
          <a:noFill/>
          <a:ln>
            <a:noFill/>
          </a:ln>
        </p:spPr>
      </p:pic>
      <p:pic>
        <p:nvPicPr>
          <p:cNvPr id="581" name="Google Shape;581;p63"/>
          <p:cNvPicPr preferRelativeResize="0"/>
          <p:nvPr/>
        </p:nvPicPr>
        <p:blipFill rotWithShape="1">
          <a:blip r:embed="rId5">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64"/>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Afterburn Test</a:t>
            </a:r>
            <a:endParaRPr/>
          </a:p>
        </p:txBody>
      </p:sp>
      <p:sp>
        <p:nvSpPr>
          <p:cNvPr id="587" name="Google Shape;587;p6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588" name="Google Shape;588;p64"/>
          <p:cNvCxnSpPr/>
          <p:nvPr/>
        </p:nvCxnSpPr>
        <p:spPr>
          <a:xfrm>
            <a:off x="4572000" y="1066800"/>
            <a:ext cx="0" cy="5410200"/>
          </a:xfrm>
          <a:prstGeom prst="straightConnector1">
            <a:avLst/>
          </a:prstGeom>
          <a:noFill/>
          <a:ln cap="flat" cmpd="sng" w="9525">
            <a:solidFill>
              <a:srgbClr val="4A7DBA"/>
            </a:solidFill>
            <a:prstDash val="solid"/>
            <a:round/>
            <a:headEnd len="sm" w="sm" type="none"/>
            <a:tailEnd len="sm" w="sm" type="none"/>
          </a:ln>
        </p:spPr>
      </p:cxnSp>
      <p:cxnSp>
        <p:nvCxnSpPr>
          <p:cNvPr id="589" name="Google Shape;589;p64"/>
          <p:cNvCxnSpPr/>
          <p:nvPr/>
        </p:nvCxnSpPr>
        <p:spPr>
          <a:xfrm>
            <a:off x="152400" y="3581400"/>
            <a:ext cx="8915400" cy="0"/>
          </a:xfrm>
          <a:prstGeom prst="straightConnector1">
            <a:avLst/>
          </a:prstGeom>
          <a:noFill/>
          <a:ln cap="flat" cmpd="sng" w="9525">
            <a:solidFill>
              <a:srgbClr val="4A7DBA"/>
            </a:solidFill>
            <a:prstDash val="solid"/>
            <a:round/>
            <a:headEnd len="sm" w="sm" type="none"/>
            <a:tailEnd len="sm" w="sm" type="none"/>
          </a:ln>
        </p:spPr>
      </p:cxnSp>
      <p:sp>
        <p:nvSpPr>
          <p:cNvPr id="590" name="Google Shape;590;p64"/>
          <p:cNvSpPr txBox="1"/>
          <p:nvPr/>
        </p:nvSpPr>
        <p:spPr>
          <a:xfrm>
            <a:off x="304800" y="1074750"/>
            <a:ext cx="4038600" cy="2253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Reason for Test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Electromagnet heats up if left on for extended periods of time.</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Verification that the magnet will not heat up via on/off cycle.</a:t>
            </a:r>
            <a:endParaRPr sz="1800">
              <a:solidFill>
                <a:schemeClr val="dk1"/>
              </a:solidFill>
              <a:latin typeface="Tahoma"/>
              <a:ea typeface="Tahoma"/>
              <a:cs typeface="Tahoma"/>
              <a:sym typeface="Tahoma"/>
            </a:endParaRPr>
          </a:p>
        </p:txBody>
      </p:sp>
      <p:sp>
        <p:nvSpPr>
          <p:cNvPr id="591" name="Google Shape;591;p64"/>
          <p:cNvSpPr txBox="1"/>
          <p:nvPr/>
        </p:nvSpPr>
        <p:spPr>
          <a:xfrm>
            <a:off x="4953000" y="1074750"/>
            <a:ext cx="4038600" cy="2354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Test Environment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The test was done 3 times (120 minutes), each time with 2 external thermometers.</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Goal is for the temperature to stabilizes at or below 40°C</a:t>
            </a:r>
            <a:endParaRPr sz="1800">
              <a:solidFill>
                <a:schemeClr val="dk1"/>
              </a:solidFill>
              <a:latin typeface="Tahoma"/>
              <a:ea typeface="Tahoma"/>
              <a:cs typeface="Tahoma"/>
              <a:sym typeface="Tahoma"/>
            </a:endParaRPr>
          </a:p>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592" name="Google Shape;592;p64"/>
          <p:cNvSpPr txBox="1"/>
          <p:nvPr/>
        </p:nvSpPr>
        <p:spPr>
          <a:xfrm>
            <a:off x="349075" y="3644200"/>
            <a:ext cx="4038600" cy="3213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Results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Pass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During this test we optimized the magnet for the best tradeoff in data collection without overheating </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At 30/180, the electromagnet stabilized at 35°C in all 3 tests   (23°C ambient temperature).</a:t>
            </a:r>
            <a:endParaRPr sz="1800">
              <a:solidFill>
                <a:schemeClr val="dk1"/>
              </a:solidFill>
              <a:latin typeface="Tahoma"/>
              <a:ea typeface="Tahoma"/>
              <a:cs typeface="Tahoma"/>
              <a:sym typeface="Tahoma"/>
            </a:endParaRPr>
          </a:p>
        </p:txBody>
      </p:sp>
      <p:sp>
        <p:nvSpPr>
          <p:cNvPr id="593" name="Google Shape;593;p64"/>
          <p:cNvSpPr txBox="1"/>
          <p:nvPr/>
        </p:nvSpPr>
        <p:spPr>
          <a:xfrm>
            <a:off x="4953001" y="3640378"/>
            <a:ext cx="40386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Evidence</a:t>
            </a:r>
            <a:endParaRPr/>
          </a:p>
          <a:p>
            <a:pPr indent="0" lvl="0" marL="45720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594" name="Google Shape;594;p64"/>
          <p:cNvPicPr preferRelativeResize="0"/>
          <p:nvPr/>
        </p:nvPicPr>
        <p:blipFill rotWithShape="1">
          <a:blip r:embed="rId3">
            <a:alphaModFix/>
          </a:blip>
          <a:srcRect b="31700" l="0" r="0" t="12499"/>
          <a:stretch/>
        </p:blipFill>
        <p:spPr>
          <a:xfrm>
            <a:off x="5457825" y="4124350"/>
            <a:ext cx="3028950" cy="2253599"/>
          </a:xfrm>
          <a:prstGeom prst="rect">
            <a:avLst/>
          </a:prstGeom>
          <a:noFill/>
          <a:ln>
            <a:noFill/>
          </a:ln>
        </p:spPr>
      </p:pic>
      <p:cxnSp>
        <p:nvCxnSpPr>
          <p:cNvPr id="595" name="Google Shape;595;p64"/>
          <p:cNvCxnSpPr/>
          <p:nvPr/>
        </p:nvCxnSpPr>
        <p:spPr>
          <a:xfrm flipH="1" rot="10800000">
            <a:off x="5230375" y="4626825"/>
            <a:ext cx="1371600" cy="73200"/>
          </a:xfrm>
          <a:prstGeom prst="straightConnector1">
            <a:avLst/>
          </a:prstGeom>
          <a:noFill/>
          <a:ln cap="flat" cmpd="sng" w="28575">
            <a:solidFill>
              <a:srgbClr val="FF0000"/>
            </a:solidFill>
            <a:prstDash val="solid"/>
            <a:round/>
            <a:headEnd len="med" w="med" type="none"/>
            <a:tailEnd len="med" w="med" type="stealth"/>
          </a:ln>
        </p:spPr>
      </p:cxnSp>
      <p:cxnSp>
        <p:nvCxnSpPr>
          <p:cNvPr id="596" name="Google Shape;596;p64"/>
          <p:cNvCxnSpPr/>
          <p:nvPr/>
        </p:nvCxnSpPr>
        <p:spPr>
          <a:xfrm>
            <a:off x="5193800" y="4681725"/>
            <a:ext cx="1126500" cy="1246800"/>
          </a:xfrm>
          <a:prstGeom prst="straightConnector1">
            <a:avLst/>
          </a:prstGeom>
          <a:noFill/>
          <a:ln cap="flat" cmpd="sng" w="28575">
            <a:solidFill>
              <a:srgbClr val="FF0000"/>
            </a:solidFill>
            <a:prstDash val="solid"/>
            <a:round/>
            <a:headEnd len="med" w="med" type="none"/>
            <a:tailEnd len="med" w="med" type="stealth"/>
          </a:ln>
        </p:spPr>
      </p:cxnSp>
      <p:sp>
        <p:nvSpPr>
          <p:cNvPr id="597" name="Google Shape;597;p64"/>
          <p:cNvSpPr txBox="1"/>
          <p:nvPr/>
        </p:nvSpPr>
        <p:spPr>
          <a:xfrm>
            <a:off x="4681725" y="4334250"/>
            <a:ext cx="1371600" cy="2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FF0000"/>
                </a:solidFill>
                <a:latin typeface="Tahoma"/>
                <a:ea typeface="Tahoma"/>
                <a:cs typeface="Tahoma"/>
                <a:sym typeface="Tahoma"/>
              </a:rPr>
              <a:t>thermometers</a:t>
            </a:r>
            <a:endParaRPr sz="1200">
              <a:solidFill>
                <a:srgbClr val="FF0000"/>
              </a:solidFill>
              <a:latin typeface="Tahoma"/>
              <a:ea typeface="Tahoma"/>
              <a:cs typeface="Tahoma"/>
              <a:sym typeface="Tahoma"/>
            </a:endParaRPr>
          </a:p>
        </p:txBody>
      </p:sp>
      <p:pic>
        <p:nvPicPr>
          <p:cNvPr id="598" name="Google Shape;598;p64"/>
          <p:cNvPicPr preferRelativeResize="0"/>
          <p:nvPr/>
        </p:nvPicPr>
        <p:blipFill>
          <a:blip r:embed="rId4">
            <a:alphaModFix/>
          </a:blip>
          <a:stretch>
            <a:fillRect/>
          </a:stretch>
        </p:blipFill>
        <p:spPr>
          <a:xfrm>
            <a:off x="214675" y="59450"/>
            <a:ext cx="952500" cy="952500"/>
          </a:xfrm>
          <a:prstGeom prst="rect">
            <a:avLst/>
          </a:prstGeom>
          <a:noFill/>
          <a:ln>
            <a:noFill/>
          </a:ln>
        </p:spPr>
      </p:pic>
      <p:pic>
        <p:nvPicPr>
          <p:cNvPr id="599" name="Google Shape;599;p64"/>
          <p:cNvPicPr preferRelativeResize="0"/>
          <p:nvPr/>
        </p:nvPicPr>
        <p:blipFill rotWithShape="1">
          <a:blip r:embed="rId5">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5"/>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EMF Test</a:t>
            </a:r>
            <a:endParaRPr/>
          </a:p>
        </p:txBody>
      </p:sp>
      <p:sp>
        <p:nvSpPr>
          <p:cNvPr id="605" name="Google Shape;605;p6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606" name="Google Shape;606;p65"/>
          <p:cNvCxnSpPr/>
          <p:nvPr/>
        </p:nvCxnSpPr>
        <p:spPr>
          <a:xfrm>
            <a:off x="4572000" y="1066800"/>
            <a:ext cx="0" cy="5410200"/>
          </a:xfrm>
          <a:prstGeom prst="straightConnector1">
            <a:avLst/>
          </a:prstGeom>
          <a:noFill/>
          <a:ln cap="flat" cmpd="sng" w="9525">
            <a:solidFill>
              <a:srgbClr val="4A7DBA"/>
            </a:solidFill>
            <a:prstDash val="solid"/>
            <a:round/>
            <a:headEnd len="sm" w="sm" type="none"/>
            <a:tailEnd len="sm" w="sm" type="none"/>
          </a:ln>
        </p:spPr>
      </p:cxnSp>
      <p:cxnSp>
        <p:nvCxnSpPr>
          <p:cNvPr id="607" name="Google Shape;607;p65"/>
          <p:cNvCxnSpPr/>
          <p:nvPr/>
        </p:nvCxnSpPr>
        <p:spPr>
          <a:xfrm>
            <a:off x="152400" y="3581400"/>
            <a:ext cx="8915400" cy="0"/>
          </a:xfrm>
          <a:prstGeom prst="straightConnector1">
            <a:avLst/>
          </a:prstGeom>
          <a:noFill/>
          <a:ln cap="flat" cmpd="sng" w="9525">
            <a:solidFill>
              <a:srgbClr val="4A7DBA"/>
            </a:solidFill>
            <a:prstDash val="solid"/>
            <a:round/>
            <a:headEnd len="sm" w="sm" type="none"/>
            <a:tailEnd len="sm" w="sm" type="none"/>
          </a:ln>
        </p:spPr>
      </p:cxnSp>
      <p:sp>
        <p:nvSpPr>
          <p:cNvPr id="608" name="Google Shape;608;p65"/>
          <p:cNvSpPr txBox="1"/>
          <p:nvPr/>
        </p:nvSpPr>
        <p:spPr>
          <a:xfrm>
            <a:off x="304800" y="1074750"/>
            <a:ext cx="4038600" cy="2253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Reason for Test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Successfully generate and measure an EMF using a magnetometer and electromagnet.</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Demonstrate accuracy of sensor.</a:t>
            </a:r>
            <a:endParaRPr sz="1800">
              <a:solidFill>
                <a:schemeClr val="dk1"/>
              </a:solidFill>
              <a:latin typeface="Tahoma"/>
              <a:ea typeface="Tahoma"/>
              <a:cs typeface="Tahoma"/>
              <a:sym typeface="Tahoma"/>
            </a:endParaRPr>
          </a:p>
        </p:txBody>
      </p:sp>
      <p:sp>
        <p:nvSpPr>
          <p:cNvPr id="609" name="Google Shape;609;p65"/>
          <p:cNvSpPr txBox="1"/>
          <p:nvPr/>
        </p:nvSpPr>
        <p:spPr>
          <a:xfrm>
            <a:off x="4953000" y="1074750"/>
            <a:ext cx="4038600" cy="256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Test Environment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The test utilized the data from the Utility test, and analyzed it for the successful creation of an EMF.</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There was no outside interaction, the payload was connected to a stable power source, and every other impactful external variable was controlled.</a:t>
            </a:r>
            <a:endParaRPr sz="1800">
              <a:solidFill>
                <a:schemeClr val="dk1"/>
              </a:solidFill>
              <a:latin typeface="Tahoma"/>
              <a:ea typeface="Tahoma"/>
              <a:cs typeface="Tahoma"/>
              <a:sym typeface="Tahoma"/>
            </a:endParaRPr>
          </a:p>
        </p:txBody>
      </p:sp>
      <p:sp>
        <p:nvSpPr>
          <p:cNvPr id="610" name="Google Shape;610;p65"/>
          <p:cNvSpPr txBox="1"/>
          <p:nvPr/>
        </p:nvSpPr>
        <p:spPr>
          <a:xfrm>
            <a:off x="349075" y="3644200"/>
            <a:ext cx="4038600" cy="3077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Results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Pass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The magnetometer was able to accurately measure the EMF generated by the electromagnet with an accuracy of +/- 0.005 gauss.</a:t>
            </a:r>
            <a:endParaRPr/>
          </a:p>
          <a:p>
            <a:pPr indent="-342900" lvl="1" marL="91440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Data collected shows an increase of ~1.5 gauss over a 30 second time period, as expected.  </a:t>
            </a:r>
            <a:endParaRPr sz="1800">
              <a:solidFill>
                <a:schemeClr val="dk1"/>
              </a:solidFill>
              <a:latin typeface="Tahoma"/>
              <a:ea typeface="Tahoma"/>
              <a:cs typeface="Tahoma"/>
              <a:sym typeface="Tahoma"/>
            </a:endParaRPr>
          </a:p>
        </p:txBody>
      </p:sp>
      <p:sp>
        <p:nvSpPr>
          <p:cNvPr id="611" name="Google Shape;611;p65"/>
          <p:cNvSpPr txBox="1"/>
          <p:nvPr/>
        </p:nvSpPr>
        <p:spPr>
          <a:xfrm>
            <a:off x="4953001" y="3640378"/>
            <a:ext cx="40386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Evidence</a:t>
            </a:r>
            <a:endParaRPr/>
          </a:p>
          <a:p>
            <a:pPr indent="0" lvl="0" marL="45720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612" name="Google Shape;612;p65"/>
          <p:cNvPicPr preferRelativeResize="0"/>
          <p:nvPr/>
        </p:nvPicPr>
        <p:blipFill>
          <a:blip r:embed="rId3">
            <a:alphaModFix/>
          </a:blip>
          <a:stretch>
            <a:fillRect/>
          </a:stretch>
        </p:blipFill>
        <p:spPr>
          <a:xfrm>
            <a:off x="4626950" y="4135215"/>
            <a:ext cx="4440850" cy="2095085"/>
          </a:xfrm>
          <a:prstGeom prst="rect">
            <a:avLst/>
          </a:prstGeom>
          <a:noFill/>
          <a:ln>
            <a:noFill/>
          </a:ln>
        </p:spPr>
      </p:pic>
      <p:pic>
        <p:nvPicPr>
          <p:cNvPr id="613" name="Google Shape;613;p65"/>
          <p:cNvPicPr preferRelativeResize="0"/>
          <p:nvPr/>
        </p:nvPicPr>
        <p:blipFill>
          <a:blip r:embed="rId4">
            <a:alphaModFix/>
          </a:blip>
          <a:stretch>
            <a:fillRect/>
          </a:stretch>
        </p:blipFill>
        <p:spPr>
          <a:xfrm>
            <a:off x="214675" y="59450"/>
            <a:ext cx="952500" cy="952500"/>
          </a:xfrm>
          <a:prstGeom prst="rect">
            <a:avLst/>
          </a:prstGeom>
          <a:noFill/>
          <a:ln>
            <a:noFill/>
          </a:ln>
        </p:spPr>
      </p:pic>
      <p:pic>
        <p:nvPicPr>
          <p:cNvPr id="614" name="Google Shape;614;p65"/>
          <p:cNvPicPr preferRelativeResize="0"/>
          <p:nvPr/>
        </p:nvPicPr>
        <p:blipFill rotWithShape="1">
          <a:blip r:embed="rId5">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9"/>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Team</a:t>
            </a:r>
            <a:endParaRPr/>
          </a:p>
        </p:txBody>
      </p:sp>
      <p:sp>
        <p:nvSpPr>
          <p:cNvPr id="266" name="Google Shape;266;p3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7" name="Google Shape;267;p39"/>
          <p:cNvSpPr txBox="1"/>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solidFill>
                  <a:srgbClr val="888888"/>
                </a:solidFill>
              </a:rPr>
              <a:t>‹#›</a:t>
            </a:fld>
            <a:endParaRPr sz="1200">
              <a:solidFill>
                <a:srgbClr val="888888"/>
              </a:solidFill>
            </a:endParaRPr>
          </a:p>
        </p:txBody>
      </p:sp>
      <p:sp>
        <p:nvSpPr>
          <p:cNvPr id="268" name="Google Shape;268;p39"/>
          <p:cNvSpPr txBox="1"/>
          <p:nvPr/>
        </p:nvSpPr>
        <p:spPr>
          <a:xfrm>
            <a:off x="3651253" y="5474425"/>
            <a:ext cx="17754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Test/Program Group</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Emann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Rivero</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a:t>
            </a:r>
            <a:r>
              <a:rPr lang="en-US">
                <a:latin typeface="Tahoma"/>
                <a:ea typeface="Tahoma"/>
                <a:cs typeface="Tahoma"/>
                <a:sym typeface="Tahoma"/>
              </a:rPr>
              <a:t>1</a:t>
            </a:r>
            <a:r>
              <a:rPr b="0" i="0" lang="en-US" sz="1400" u="none" cap="none" strike="noStrike">
                <a:solidFill>
                  <a:srgbClr val="000000"/>
                </a:solidFill>
                <a:latin typeface="Tahoma"/>
                <a:ea typeface="Tahoma"/>
                <a:cs typeface="Tahoma"/>
                <a:sym typeface="Tahoma"/>
              </a:rPr>
              <a:t>th Grade</a:t>
            </a:r>
            <a:endParaRPr b="0" i="0" sz="1400" u="none" cap="none" strike="noStrike">
              <a:solidFill>
                <a:srgbClr val="000000"/>
              </a:solidFill>
              <a:latin typeface="Tahoma"/>
              <a:ea typeface="Tahoma"/>
              <a:cs typeface="Tahoma"/>
              <a:sym typeface="Tahoma"/>
            </a:endParaRPr>
          </a:p>
        </p:txBody>
      </p:sp>
      <p:sp>
        <p:nvSpPr>
          <p:cNvPr id="269" name="Google Shape;269;p39"/>
          <p:cNvSpPr txBox="1"/>
          <p:nvPr/>
        </p:nvSpPr>
        <p:spPr>
          <a:xfrm>
            <a:off x="950003" y="1488763"/>
            <a:ext cx="17754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400" u="none" cap="none" strike="noStrike">
                <a:solidFill>
                  <a:srgbClr val="000000"/>
                </a:solidFill>
                <a:latin typeface="Tahoma"/>
                <a:ea typeface="Tahoma"/>
                <a:cs typeface="Tahoma"/>
                <a:sym typeface="Tahoma"/>
              </a:rPr>
              <a:t>Project Manager</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Samantha</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Quartuccio</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11th Grade</a:t>
            </a:r>
            <a:endParaRPr b="0" i="0" sz="1400" u="none" cap="none" strike="noStrike">
              <a:solidFill>
                <a:srgbClr val="000000"/>
              </a:solidFill>
              <a:latin typeface="Tahoma"/>
              <a:ea typeface="Tahoma"/>
              <a:cs typeface="Tahoma"/>
              <a:sym typeface="Tahoma"/>
            </a:endParaRPr>
          </a:p>
        </p:txBody>
      </p:sp>
      <p:sp>
        <p:nvSpPr>
          <p:cNvPr id="270" name="Google Shape;270;p39"/>
          <p:cNvSpPr txBox="1"/>
          <p:nvPr/>
        </p:nvSpPr>
        <p:spPr>
          <a:xfrm>
            <a:off x="7506121" y="3869463"/>
            <a:ext cx="17754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Outreach</a:t>
            </a:r>
            <a:r>
              <a:rPr b="1" i="0" lang="en-US" sz="1400" u="none" cap="none" strike="noStrike">
                <a:solidFill>
                  <a:srgbClr val="000000"/>
                </a:solidFill>
                <a:latin typeface="Tahoma"/>
                <a:ea typeface="Tahoma"/>
                <a:cs typeface="Tahoma"/>
                <a:sym typeface="Tahoma"/>
              </a:rPr>
              <a:t> Lead</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Morgan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Peterson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10th Grade</a:t>
            </a:r>
            <a:endParaRPr b="0" i="0" sz="1400" u="none" cap="none" strike="noStrike">
              <a:solidFill>
                <a:srgbClr val="000000"/>
              </a:solidFill>
              <a:latin typeface="Tahoma"/>
              <a:ea typeface="Tahoma"/>
              <a:cs typeface="Tahoma"/>
              <a:sym typeface="Tahoma"/>
            </a:endParaRPr>
          </a:p>
        </p:txBody>
      </p:sp>
      <p:sp>
        <p:nvSpPr>
          <p:cNvPr id="271" name="Google Shape;271;p39"/>
          <p:cNvSpPr txBox="1"/>
          <p:nvPr/>
        </p:nvSpPr>
        <p:spPr>
          <a:xfrm>
            <a:off x="-196777" y="3733788"/>
            <a:ext cx="17754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Test</a:t>
            </a:r>
            <a:r>
              <a:rPr b="1" i="0" lang="en-US" sz="1400" u="none" cap="none" strike="noStrike">
                <a:solidFill>
                  <a:srgbClr val="000000"/>
                </a:solidFill>
                <a:latin typeface="Tahoma"/>
                <a:ea typeface="Tahoma"/>
                <a:cs typeface="Tahoma"/>
                <a:sym typeface="Tahoma"/>
              </a:rPr>
              <a:t> </a:t>
            </a:r>
            <a:r>
              <a:rPr b="1" lang="en-US">
                <a:latin typeface="Tahoma"/>
                <a:ea typeface="Tahoma"/>
                <a:cs typeface="Tahoma"/>
                <a:sym typeface="Tahoma"/>
              </a:rPr>
              <a:t>Lead</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Dalton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Long</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10th Grade</a:t>
            </a:r>
            <a:endParaRPr b="0" i="0" sz="1400" u="none" cap="none" strike="noStrike">
              <a:solidFill>
                <a:srgbClr val="000000"/>
              </a:solidFill>
              <a:latin typeface="Tahoma"/>
              <a:ea typeface="Tahoma"/>
              <a:cs typeface="Tahoma"/>
              <a:sym typeface="Tahoma"/>
            </a:endParaRPr>
          </a:p>
        </p:txBody>
      </p:sp>
      <p:sp>
        <p:nvSpPr>
          <p:cNvPr id="272" name="Google Shape;272;p39"/>
          <p:cNvSpPr txBox="1"/>
          <p:nvPr/>
        </p:nvSpPr>
        <p:spPr>
          <a:xfrm>
            <a:off x="4642585" y="3839330"/>
            <a:ext cx="17754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Program</a:t>
            </a:r>
            <a:r>
              <a:rPr b="1" i="0" lang="en-US" sz="1400" u="none" cap="none" strike="noStrike">
                <a:solidFill>
                  <a:srgbClr val="000000"/>
                </a:solidFill>
                <a:latin typeface="Tahoma"/>
                <a:ea typeface="Tahoma"/>
                <a:cs typeface="Tahoma"/>
                <a:sym typeface="Tahoma"/>
              </a:rPr>
              <a:t> </a:t>
            </a:r>
            <a:r>
              <a:rPr b="1" lang="en-US">
                <a:latin typeface="Tahoma"/>
                <a:ea typeface="Tahoma"/>
                <a:cs typeface="Tahoma"/>
                <a:sym typeface="Tahoma"/>
              </a:rPr>
              <a:t>Lead</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Benjamin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Deaton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a:t>
            </a:r>
            <a:r>
              <a:rPr lang="en-US">
                <a:latin typeface="Tahoma"/>
                <a:ea typeface="Tahoma"/>
                <a:cs typeface="Tahoma"/>
                <a:sym typeface="Tahoma"/>
              </a:rPr>
              <a:t>0</a:t>
            </a:r>
            <a:r>
              <a:rPr b="0" i="0" lang="en-US" sz="1400" u="none" cap="none" strike="noStrike">
                <a:solidFill>
                  <a:srgbClr val="000000"/>
                </a:solidFill>
                <a:latin typeface="Tahoma"/>
                <a:ea typeface="Tahoma"/>
                <a:cs typeface="Tahoma"/>
                <a:sym typeface="Tahoma"/>
              </a:rPr>
              <a:t>th Grade</a:t>
            </a:r>
            <a:endParaRPr b="0" i="0" sz="1400" u="none" cap="none" strike="noStrike">
              <a:solidFill>
                <a:srgbClr val="000000"/>
              </a:solidFill>
              <a:latin typeface="Tahoma"/>
              <a:ea typeface="Tahoma"/>
              <a:cs typeface="Tahoma"/>
              <a:sym typeface="Tahoma"/>
            </a:endParaRPr>
          </a:p>
        </p:txBody>
      </p:sp>
      <p:sp>
        <p:nvSpPr>
          <p:cNvPr id="273" name="Google Shape;273;p39"/>
          <p:cNvSpPr txBox="1"/>
          <p:nvPr/>
        </p:nvSpPr>
        <p:spPr>
          <a:xfrm>
            <a:off x="7506121" y="1488778"/>
            <a:ext cx="17754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400" u="none" cap="none" strike="noStrike">
                <a:solidFill>
                  <a:srgbClr val="000000"/>
                </a:solidFill>
                <a:latin typeface="Tahoma"/>
                <a:ea typeface="Tahoma"/>
                <a:cs typeface="Tahoma"/>
                <a:sym typeface="Tahoma"/>
              </a:rPr>
              <a:t>Chief Engineer</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Michael</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Blunt</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a:t>
            </a:r>
            <a:r>
              <a:rPr lang="en-US">
                <a:latin typeface="Tahoma"/>
                <a:ea typeface="Tahoma"/>
                <a:cs typeface="Tahoma"/>
                <a:sym typeface="Tahoma"/>
              </a:rPr>
              <a:t>0</a:t>
            </a:r>
            <a:r>
              <a:rPr b="0" i="0" lang="en-US" sz="1400" u="none" cap="none" strike="noStrike">
                <a:solidFill>
                  <a:srgbClr val="000000"/>
                </a:solidFill>
                <a:latin typeface="Tahoma"/>
                <a:ea typeface="Tahoma"/>
                <a:cs typeface="Tahoma"/>
                <a:sym typeface="Tahoma"/>
              </a:rPr>
              <a:t>th Grade</a:t>
            </a:r>
            <a:endParaRPr b="0" i="0" sz="1400" u="none" cap="none" strike="noStrike">
              <a:solidFill>
                <a:srgbClr val="000000"/>
              </a:solidFill>
              <a:latin typeface="Tahoma"/>
              <a:ea typeface="Tahoma"/>
              <a:cs typeface="Tahoma"/>
              <a:sym typeface="Tahoma"/>
            </a:endParaRPr>
          </a:p>
        </p:txBody>
      </p:sp>
      <p:cxnSp>
        <p:nvCxnSpPr>
          <p:cNvPr id="274" name="Google Shape;274;p39"/>
          <p:cNvCxnSpPr/>
          <p:nvPr/>
        </p:nvCxnSpPr>
        <p:spPr>
          <a:xfrm rot="10800000">
            <a:off x="6923593" y="4258188"/>
            <a:ext cx="0" cy="480600"/>
          </a:xfrm>
          <a:prstGeom prst="straightConnector1">
            <a:avLst/>
          </a:prstGeom>
          <a:noFill/>
          <a:ln cap="flat" cmpd="sng" w="38100">
            <a:solidFill>
              <a:srgbClr val="1F497D"/>
            </a:solidFill>
            <a:prstDash val="solid"/>
            <a:round/>
            <a:headEnd len="sm" w="sm" type="none"/>
            <a:tailEnd len="sm" w="sm" type="none"/>
          </a:ln>
        </p:spPr>
      </p:cxnSp>
      <p:pic>
        <p:nvPicPr>
          <p:cNvPr id="275" name="Google Shape;275;p39"/>
          <p:cNvPicPr preferRelativeResize="0"/>
          <p:nvPr/>
        </p:nvPicPr>
        <p:blipFill rotWithShape="1">
          <a:blip r:embed="rId3">
            <a:alphaModFix/>
          </a:blip>
          <a:srcRect b="28794" l="33994" r="33991" t="13291"/>
          <a:stretch/>
        </p:blipFill>
        <p:spPr>
          <a:xfrm>
            <a:off x="6485387" y="3512638"/>
            <a:ext cx="1129500" cy="1532375"/>
          </a:xfrm>
          <a:prstGeom prst="rect">
            <a:avLst/>
          </a:prstGeom>
          <a:noFill/>
          <a:ln>
            <a:noFill/>
          </a:ln>
        </p:spPr>
      </p:pic>
      <p:pic>
        <p:nvPicPr>
          <p:cNvPr id="276" name="Google Shape;276;p39"/>
          <p:cNvPicPr preferRelativeResize="0"/>
          <p:nvPr/>
        </p:nvPicPr>
        <p:blipFill rotWithShape="1">
          <a:blip r:embed="rId4">
            <a:alphaModFix/>
          </a:blip>
          <a:srcRect b="26763" l="37153" r="37153" t="26763"/>
          <a:stretch/>
        </p:blipFill>
        <p:spPr>
          <a:xfrm>
            <a:off x="3659982" y="1230863"/>
            <a:ext cx="1129500" cy="1532375"/>
          </a:xfrm>
          <a:prstGeom prst="rect">
            <a:avLst/>
          </a:prstGeom>
          <a:noFill/>
          <a:ln>
            <a:noFill/>
          </a:ln>
        </p:spPr>
      </p:pic>
      <p:pic>
        <p:nvPicPr>
          <p:cNvPr id="277" name="Google Shape;277;p39"/>
          <p:cNvPicPr preferRelativeResize="0"/>
          <p:nvPr/>
        </p:nvPicPr>
        <p:blipFill rotWithShape="1">
          <a:blip r:embed="rId5">
            <a:alphaModFix/>
          </a:blip>
          <a:srcRect b="28876" l="33489" r="27190" t="0"/>
          <a:stretch/>
        </p:blipFill>
        <p:spPr>
          <a:xfrm>
            <a:off x="2521750" y="5258350"/>
            <a:ext cx="1129500" cy="1532375"/>
          </a:xfrm>
          <a:prstGeom prst="rect">
            <a:avLst/>
          </a:prstGeom>
          <a:noFill/>
          <a:ln>
            <a:noFill/>
          </a:ln>
        </p:spPr>
      </p:pic>
      <p:pic>
        <p:nvPicPr>
          <p:cNvPr id="278" name="Google Shape;278;p39"/>
          <p:cNvPicPr preferRelativeResize="0"/>
          <p:nvPr/>
        </p:nvPicPr>
        <p:blipFill rotWithShape="1">
          <a:blip r:embed="rId6">
            <a:alphaModFix/>
          </a:blip>
          <a:srcRect b="27093" l="19438" r="19432" t="5742"/>
          <a:stretch/>
        </p:blipFill>
        <p:spPr>
          <a:xfrm>
            <a:off x="6485375" y="1230875"/>
            <a:ext cx="1129498" cy="1532375"/>
          </a:xfrm>
          <a:prstGeom prst="rect">
            <a:avLst/>
          </a:prstGeom>
          <a:noFill/>
          <a:ln>
            <a:noFill/>
          </a:ln>
        </p:spPr>
      </p:pic>
      <p:cxnSp>
        <p:nvCxnSpPr>
          <p:cNvPr id="279" name="Google Shape;279;p39"/>
          <p:cNvCxnSpPr>
            <a:stCxn id="276" idx="2"/>
            <a:endCxn id="275" idx="0"/>
          </p:cNvCxnSpPr>
          <p:nvPr/>
        </p:nvCxnSpPr>
        <p:spPr>
          <a:xfrm flipH="1" rot="-5400000">
            <a:off x="5262732" y="1725238"/>
            <a:ext cx="749400" cy="2825400"/>
          </a:xfrm>
          <a:prstGeom prst="bentConnector3">
            <a:avLst>
              <a:gd fmla="val 50000" name="adj1"/>
            </a:avLst>
          </a:prstGeom>
          <a:noFill/>
          <a:ln cap="flat" cmpd="sng" w="38100">
            <a:solidFill>
              <a:srgbClr val="1F497D"/>
            </a:solidFill>
            <a:prstDash val="solid"/>
            <a:round/>
            <a:headEnd len="med" w="med" type="none"/>
            <a:tailEnd len="med" w="med" type="none"/>
          </a:ln>
        </p:spPr>
      </p:cxnSp>
      <p:pic>
        <p:nvPicPr>
          <p:cNvPr id="280" name="Google Shape;280;p39"/>
          <p:cNvPicPr preferRelativeResize="0"/>
          <p:nvPr/>
        </p:nvPicPr>
        <p:blipFill rotWithShape="1">
          <a:blip r:embed="rId7">
            <a:alphaModFix/>
          </a:blip>
          <a:srcRect b="35171" l="21214" r="16646" t="3004"/>
          <a:stretch/>
        </p:blipFill>
        <p:spPr>
          <a:xfrm>
            <a:off x="3631150" y="3471700"/>
            <a:ext cx="1184701" cy="1573352"/>
          </a:xfrm>
          <a:prstGeom prst="rect">
            <a:avLst/>
          </a:prstGeom>
          <a:noFill/>
          <a:ln>
            <a:noFill/>
          </a:ln>
        </p:spPr>
      </p:pic>
      <p:pic>
        <p:nvPicPr>
          <p:cNvPr id="281" name="Google Shape;281;p39"/>
          <p:cNvPicPr preferRelativeResize="0"/>
          <p:nvPr/>
        </p:nvPicPr>
        <p:blipFill rotWithShape="1">
          <a:blip r:embed="rId8">
            <a:alphaModFix/>
          </a:blip>
          <a:srcRect b="36546" l="35781" r="35784" t="12015"/>
          <a:stretch/>
        </p:blipFill>
        <p:spPr>
          <a:xfrm>
            <a:off x="1392260" y="3512638"/>
            <a:ext cx="1129500" cy="1532375"/>
          </a:xfrm>
          <a:prstGeom prst="rect">
            <a:avLst/>
          </a:prstGeom>
          <a:noFill/>
          <a:ln>
            <a:noFill/>
          </a:ln>
        </p:spPr>
      </p:pic>
      <p:cxnSp>
        <p:nvCxnSpPr>
          <p:cNvPr id="282" name="Google Shape;282;p39"/>
          <p:cNvCxnSpPr>
            <a:stCxn id="276" idx="2"/>
            <a:endCxn id="281" idx="0"/>
          </p:cNvCxnSpPr>
          <p:nvPr/>
        </p:nvCxnSpPr>
        <p:spPr>
          <a:xfrm rot="5400000">
            <a:off x="2716182" y="2004088"/>
            <a:ext cx="749400" cy="2267700"/>
          </a:xfrm>
          <a:prstGeom prst="bentConnector3">
            <a:avLst>
              <a:gd fmla="val 50000" name="adj1"/>
            </a:avLst>
          </a:prstGeom>
          <a:noFill/>
          <a:ln cap="flat" cmpd="sng" w="38100">
            <a:solidFill>
              <a:srgbClr val="1F497D"/>
            </a:solidFill>
            <a:prstDash val="solid"/>
            <a:round/>
            <a:headEnd len="med" w="med" type="none"/>
            <a:tailEnd len="med" w="med" type="none"/>
          </a:ln>
        </p:spPr>
      </p:cxnSp>
      <p:cxnSp>
        <p:nvCxnSpPr>
          <p:cNvPr id="283" name="Google Shape;283;p39"/>
          <p:cNvCxnSpPr>
            <a:stCxn id="276" idx="2"/>
          </p:cNvCxnSpPr>
          <p:nvPr/>
        </p:nvCxnSpPr>
        <p:spPr>
          <a:xfrm flipH="1" rot="-5400000">
            <a:off x="3850332" y="3137638"/>
            <a:ext cx="749400" cy="600"/>
          </a:xfrm>
          <a:prstGeom prst="bentConnector3">
            <a:avLst>
              <a:gd fmla="val 50000" name="adj1"/>
            </a:avLst>
          </a:prstGeom>
          <a:noFill/>
          <a:ln cap="flat" cmpd="sng" w="38100">
            <a:solidFill>
              <a:srgbClr val="1F497D"/>
            </a:solidFill>
            <a:prstDash val="solid"/>
            <a:round/>
            <a:headEnd len="med" w="med" type="none"/>
            <a:tailEnd len="med" w="med" type="none"/>
          </a:ln>
        </p:spPr>
      </p:cxnSp>
      <p:cxnSp>
        <p:nvCxnSpPr>
          <p:cNvPr id="284" name="Google Shape;284;p39"/>
          <p:cNvCxnSpPr>
            <a:stCxn id="281" idx="3"/>
            <a:endCxn id="277" idx="0"/>
          </p:cNvCxnSpPr>
          <p:nvPr/>
        </p:nvCxnSpPr>
        <p:spPr>
          <a:xfrm>
            <a:off x="2521760" y="4278825"/>
            <a:ext cx="564600" cy="979500"/>
          </a:xfrm>
          <a:prstGeom prst="bentConnector2">
            <a:avLst/>
          </a:prstGeom>
          <a:noFill/>
          <a:ln cap="flat" cmpd="sng" w="38100">
            <a:solidFill>
              <a:srgbClr val="1F497D"/>
            </a:solidFill>
            <a:prstDash val="solid"/>
            <a:round/>
            <a:headEnd len="med" w="med" type="none"/>
            <a:tailEnd len="med" w="med" type="none"/>
          </a:ln>
        </p:spPr>
      </p:cxnSp>
      <p:cxnSp>
        <p:nvCxnSpPr>
          <p:cNvPr id="285" name="Google Shape;285;p39"/>
          <p:cNvCxnSpPr>
            <a:endCxn id="277" idx="0"/>
          </p:cNvCxnSpPr>
          <p:nvPr/>
        </p:nvCxnSpPr>
        <p:spPr>
          <a:xfrm rot="5400000">
            <a:off x="2883550" y="4481800"/>
            <a:ext cx="979500" cy="573600"/>
          </a:xfrm>
          <a:prstGeom prst="bentConnector3">
            <a:avLst>
              <a:gd fmla="val 84" name="adj1"/>
            </a:avLst>
          </a:prstGeom>
          <a:noFill/>
          <a:ln cap="flat" cmpd="sng" w="38100">
            <a:solidFill>
              <a:srgbClr val="1F497D"/>
            </a:solidFill>
            <a:prstDash val="solid"/>
            <a:round/>
            <a:headEnd len="med" w="med" type="none"/>
            <a:tailEnd len="med" w="med" type="none"/>
          </a:ln>
        </p:spPr>
      </p:cxnSp>
      <p:cxnSp>
        <p:nvCxnSpPr>
          <p:cNvPr id="286" name="Google Shape;286;p39"/>
          <p:cNvCxnSpPr>
            <a:stCxn id="276" idx="2"/>
            <a:endCxn id="278" idx="1"/>
          </p:cNvCxnSpPr>
          <p:nvPr/>
        </p:nvCxnSpPr>
        <p:spPr>
          <a:xfrm rot="-5400000">
            <a:off x="4971882" y="1249888"/>
            <a:ext cx="766200" cy="2260500"/>
          </a:xfrm>
          <a:prstGeom prst="bentConnector4">
            <a:avLst>
              <a:gd fmla="val -27550" name="adj1"/>
              <a:gd fmla="val 62495" name="adj2"/>
            </a:avLst>
          </a:prstGeom>
          <a:noFill/>
          <a:ln cap="flat" cmpd="sng" w="38100">
            <a:solidFill>
              <a:srgbClr val="1F497D"/>
            </a:solidFill>
            <a:prstDash val="solid"/>
            <a:round/>
            <a:headEnd len="med" w="med" type="none"/>
            <a:tailEnd len="med" w="med" type="none"/>
          </a:ln>
        </p:spPr>
      </p:cxnSp>
      <p:pic>
        <p:nvPicPr>
          <p:cNvPr id="287" name="Google Shape;287;p39"/>
          <p:cNvPicPr preferRelativeResize="0"/>
          <p:nvPr/>
        </p:nvPicPr>
        <p:blipFill>
          <a:blip r:embed="rId9">
            <a:alphaModFix/>
          </a:blip>
          <a:stretch>
            <a:fillRect/>
          </a:stretch>
        </p:blipFill>
        <p:spPr>
          <a:xfrm>
            <a:off x="214675" y="59450"/>
            <a:ext cx="952500" cy="952500"/>
          </a:xfrm>
          <a:prstGeom prst="rect">
            <a:avLst/>
          </a:prstGeom>
          <a:noFill/>
          <a:ln>
            <a:noFill/>
          </a:ln>
        </p:spPr>
      </p:pic>
      <p:pic>
        <p:nvPicPr>
          <p:cNvPr id="288" name="Google Shape;288;p39"/>
          <p:cNvPicPr preferRelativeResize="0"/>
          <p:nvPr/>
        </p:nvPicPr>
        <p:blipFill rotWithShape="1">
          <a:blip r:embed="rId10">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6"/>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Operational Requirements</a:t>
            </a:r>
            <a:endParaRPr/>
          </a:p>
        </p:txBody>
      </p:sp>
      <p:sp>
        <p:nvSpPr>
          <p:cNvPr id="620" name="Google Shape;620;p66"/>
          <p:cNvSpPr txBox="1"/>
          <p:nvPr>
            <p:ph idx="1" type="body"/>
          </p:nvPr>
        </p:nvSpPr>
        <p:spPr>
          <a:xfrm>
            <a:off x="457200" y="1219200"/>
            <a:ext cx="8229600" cy="4906964"/>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chemeClr val="dk1"/>
              </a:buClr>
              <a:buSzPts val="2800"/>
              <a:buChar char="•"/>
            </a:pPr>
            <a:r>
              <a:rPr lang="en-US"/>
              <a:t>The experiment configuration shall survive in the following conditions:</a:t>
            </a:r>
            <a:endParaRPr/>
          </a:p>
          <a:p>
            <a:pPr indent="-285750" lvl="1" marL="742950" rtl="0" algn="l">
              <a:spcBef>
                <a:spcPts val="480"/>
              </a:spcBef>
              <a:spcAft>
                <a:spcPts val="0"/>
              </a:spcAft>
              <a:buSzPts val="2400"/>
              <a:buChar char="–"/>
            </a:pPr>
            <a:r>
              <a:rPr lang="en-US"/>
              <a:t>Survive Launch, experiencing 18 gs of force and vibrations</a:t>
            </a:r>
            <a:endParaRPr/>
          </a:p>
          <a:p>
            <a:pPr indent="-285750" lvl="1" marL="742950" rtl="0" algn="l">
              <a:spcBef>
                <a:spcPts val="480"/>
              </a:spcBef>
              <a:spcAft>
                <a:spcPts val="0"/>
              </a:spcAft>
              <a:buSzPts val="2400"/>
              <a:buChar char="–"/>
            </a:pPr>
            <a:r>
              <a:rPr lang="en-US"/>
              <a:t>Remain Functional after a week in -30℃ to -20℃ (-22℉ to -4℉)</a:t>
            </a:r>
            <a:endParaRPr/>
          </a:p>
          <a:p>
            <a:pPr indent="-285750" lvl="1" marL="742950" rtl="0" algn="l">
              <a:spcBef>
                <a:spcPts val="480"/>
              </a:spcBef>
              <a:spcAft>
                <a:spcPts val="0"/>
              </a:spcAft>
              <a:buSzPts val="2400"/>
              <a:buChar char="–"/>
            </a:pPr>
            <a:r>
              <a:rPr lang="en-US"/>
              <a:t>Operate within a temperature range of 40℃ to 60℃ 104℉ to 140℉)</a:t>
            </a:r>
            <a:endParaRPr/>
          </a:p>
          <a:p>
            <a:pPr indent="-247650" lvl="1" marL="742950" rtl="0" algn="l">
              <a:spcBef>
                <a:spcPts val="480"/>
              </a:spcBef>
              <a:spcAft>
                <a:spcPts val="0"/>
              </a:spcAft>
              <a:buSzPts val="1800"/>
              <a:buChar char="–"/>
            </a:pPr>
            <a:r>
              <a:rPr lang="en-US"/>
              <a:t>Survive and operate in vacuum-like pressures </a:t>
            </a:r>
            <a:endParaRPr/>
          </a:p>
          <a:p>
            <a:pPr indent="-165100" lvl="0" marL="342900" rtl="0" algn="l">
              <a:spcBef>
                <a:spcPts val="560"/>
              </a:spcBef>
              <a:spcAft>
                <a:spcPts val="0"/>
              </a:spcAft>
              <a:buClr>
                <a:schemeClr val="dk1"/>
              </a:buClr>
              <a:buSzPts val="2800"/>
              <a:buNone/>
            </a:pPr>
            <a:r>
              <a:t/>
            </a:r>
            <a:endParaRPr/>
          </a:p>
        </p:txBody>
      </p:sp>
      <p:sp>
        <p:nvSpPr>
          <p:cNvPr id="621" name="Google Shape;621;p6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622" name="Google Shape;622;p66"/>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623" name="Google Shape;623;p66"/>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7"/>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Operational Testing</a:t>
            </a:r>
            <a:endParaRPr/>
          </a:p>
        </p:txBody>
      </p:sp>
      <p:graphicFrame>
        <p:nvGraphicFramePr>
          <p:cNvPr id="629" name="Google Shape;629;p67"/>
          <p:cNvGraphicFramePr/>
          <p:nvPr/>
        </p:nvGraphicFramePr>
        <p:xfrm>
          <a:off x="457200" y="1297113"/>
          <a:ext cx="3000000" cy="3000000"/>
        </p:xfrm>
        <a:graphic>
          <a:graphicData uri="http://schemas.openxmlformats.org/drawingml/2006/table">
            <a:tbl>
              <a:tblPr bandRow="1" firstRow="1">
                <a:noFill/>
                <a:tableStyleId>{02BEF87E-E2D8-41E6-BF5C-794E597310A4}</a:tableStyleId>
              </a:tblPr>
              <a:tblGrid>
                <a:gridCol w="2057400"/>
                <a:gridCol w="2057400"/>
                <a:gridCol w="2057400"/>
                <a:gridCol w="2057400"/>
              </a:tblGrid>
              <a:tr h="744725">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Operational Test</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Requirement</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Status</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Comments</a:t>
                      </a:r>
                      <a:endParaRPr>
                        <a:latin typeface="Tahoma"/>
                        <a:ea typeface="Tahoma"/>
                        <a:cs typeface="Tahoma"/>
                        <a:sym typeface="Tahoma"/>
                      </a:endParaRPr>
                    </a:p>
                  </a:txBody>
                  <a:tcPr marT="45725" marB="45725" marR="91450" marL="91450" anchor="ctr"/>
                </a:tc>
              </a:tr>
              <a:tr h="827050">
                <a:tc>
                  <a:txBody>
                    <a:bodyPr/>
                    <a:lstStyle/>
                    <a:p>
                      <a:pPr indent="0" lvl="0" marL="0" marR="0" rtl="0" algn="ctr">
                        <a:spcBef>
                          <a:spcPts val="0"/>
                        </a:spcBef>
                        <a:spcAft>
                          <a:spcPts val="0"/>
                        </a:spcAft>
                        <a:buNone/>
                      </a:pPr>
                      <a:r>
                        <a:rPr lang="en-US" sz="1600">
                          <a:latin typeface="Tahoma"/>
                          <a:ea typeface="Tahoma"/>
                          <a:cs typeface="Tahoma"/>
                          <a:sym typeface="Tahoma"/>
                        </a:rPr>
                        <a:t>Heat Test</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Survive Hot Environment</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Passed</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Performed normally under increased </a:t>
                      </a:r>
                      <a:r>
                        <a:rPr lang="en-US" sz="1600">
                          <a:latin typeface="Tahoma"/>
                          <a:ea typeface="Tahoma"/>
                          <a:cs typeface="Tahoma"/>
                          <a:sym typeface="Tahoma"/>
                        </a:rPr>
                        <a:t>temperatures</a:t>
                      </a:r>
                      <a:endParaRPr>
                        <a:latin typeface="Tahoma"/>
                        <a:ea typeface="Tahoma"/>
                        <a:cs typeface="Tahoma"/>
                        <a:sym typeface="Tahoma"/>
                      </a:endParaRPr>
                    </a:p>
                  </a:txBody>
                  <a:tcPr marT="45725" marB="45725" marR="91450" marL="91450" anchor="ctr"/>
                </a:tc>
              </a:tr>
              <a:tr h="827050">
                <a:tc>
                  <a:txBody>
                    <a:bodyPr/>
                    <a:lstStyle/>
                    <a:p>
                      <a:pPr indent="0" lvl="0" marL="0" marR="0" rtl="0" algn="ctr">
                        <a:spcBef>
                          <a:spcPts val="0"/>
                        </a:spcBef>
                        <a:spcAft>
                          <a:spcPts val="0"/>
                        </a:spcAft>
                        <a:buNone/>
                      </a:pPr>
                      <a:r>
                        <a:rPr lang="en-US" sz="1600">
                          <a:latin typeface="Tahoma"/>
                          <a:ea typeface="Tahoma"/>
                          <a:cs typeface="Tahoma"/>
                          <a:sym typeface="Tahoma"/>
                        </a:rPr>
                        <a:t>Chill Test</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Survive Cold Environment</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Passed</a:t>
                      </a:r>
                      <a:endParaRPr sz="1600" u="none" cap="none" strike="noStrike">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600">
                          <a:latin typeface="Tahoma"/>
                          <a:ea typeface="Tahoma"/>
                          <a:cs typeface="Tahoma"/>
                          <a:sym typeface="Tahoma"/>
                        </a:rPr>
                        <a:t>Performed normally after decreased temperatures</a:t>
                      </a:r>
                      <a:endParaRPr sz="1600">
                        <a:latin typeface="Tahoma"/>
                        <a:ea typeface="Tahoma"/>
                        <a:cs typeface="Tahoma"/>
                        <a:sym typeface="Tahoma"/>
                      </a:endParaRPr>
                    </a:p>
                  </a:txBody>
                  <a:tcPr marT="45725" marB="45725" marR="91450" marL="91450" anchor="ctr"/>
                </a:tc>
              </a:tr>
              <a:tr h="1250100">
                <a:tc>
                  <a:txBody>
                    <a:bodyPr/>
                    <a:lstStyle/>
                    <a:p>
                      <a:pPr indent="0" lvl="0" marL="0" marR="0" rtl="0" algn="ctr">
                        <a:spcBef>
                          <a:spcPts val="0"/>
                        </a:spcBef>
                        <a:spcAft>
                          <a:spcPts val="0"/>
                        </a:spcAft>
                        <a:buNone/>
                      </a:pPr>
                      <a:r>
                        <a:rPr lang="en-US" sz="1600">
                          <a:latin typeface="Tahoma"/>
                          <a:ea typeface="Tahoma"/>
                          <a:cs typeface="Tahoma"/>
                          <a:sym typeface="Tahoma"/>
                        </a:rPr>
                        <a:t>Rumble Test</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Survive Random Vibrations</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Passed</a:t>
                      </a:r>
                      <a:endParaRPr sz="1600" u="none" cap="none" strike="noStrike">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600">
                          <a:latin typeface="Tahoma"/>
                          <a:ea typeface="Tahoma"/>
                          <a:cs typeface="Tahoma"/>
                          <a:sym typeface="Tahoma"/>
                        </a:rPr>
                        <a:t>Incredibly stable, withstood extremely violent shaking for an extended period of time.</a:t>
                      </a:r>
                      <a:endParaRPr sz="1600" u="none" cap="none" strike="noStrike">
                        <a:latin typeface="Tahoma"/>
                        <a:ea typeface="Tahoma"/>
                        <a:cs typeface="Tahoma"/>
                        <a:sym typeface="Tahoma"/>
                      </a:endParaRPr>
                    </a:p>
                  </a:txBody>
                  <a:tcPr marT="45725" marB="45725" marR="91450" marL="91450" anchor="ctr"/>
                </a:tc>
              </a:tr>
              <a:tr h="827050">
                <a:tc>
                  <a:txBody>
                    <a:bodyPr/>
                    <a:lstStyle/>
                    <a:p>
                      <a:pPr indent="0" lvl="0" marL="0" marR="0" rtl="0" algn="ctr">
                        <a:spcBef>
                          <a:spcPts val="0"/>
                        </a:spcBef>
                        <a:spcAft>
                          <a:spcPts val="0"/>
                        </a:spcAft>
                        <a:buNone/>
                      </a:pPr>
                      <a:r>
                        <a:rPr lang="en-US" sz="1600">
                          <a:latin typeface="Tahoma"/>
                          <a:ea typeface="Tahoma"/>
                          <a:cs typeface="Tahoma"/>
                          <a:sym typeface="Tahoma"/>
                        </a:rPr>
                        <a:t>Vacuum Test</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Survive Extreme Pressures</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Passed</a:t>
                      </a:r>
                      <a:endParaRPr sz="1600" u="none" cap="none" strike="noStrike">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600">
                          <a:latin typeface="Tahoma"/>
                          <a:ea typeface="Tahoma"/>
                          <a:cs typeface="Tahoma"/>
                          <a:sym typeface="Tahoma"/>
                        </a:rPr>
                        <a:t>Performed normally after decreased pressure</a:t>
                      </a:r>
                      <a:endParaRPr sz="1600">
                        <a:latin typeface="Tahoma"/>
                        <a:ea typeface="Tahoma"/>
                        <a:cs typeface="Tahoma"/>
                        <a:sym typeface="Tahoma"/>
                      </a:endParaRPr>
                    </a:p>
                  </a:txBody>
                  <a:tcPr marT="45725" marB="45725" marR="91450" marL="91450" anchor="ctr"/>
                </a:tc>
              </a:tr>
            </a:tbl>
          </a:graphicData>
        </a:graphic>
      </p:graphicFrame>
      <p:sp>
        <p:nvSpPr>
          <p:cNvPr id="630" name="Google Shape;630;p6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888888"/>
              </a:buClr>
              <a:buSzPts val="1200"/>
              <a:buFont typeface="Tahoma"/>
              <a:buNone/>
            </a:pPr>
            <a:fld id="{00000000-1234-1234-1234-123412341234}" type="slidenum">
              <a:rPr b="0" i="0" lang="en-US" sz="1200" u="none" cap="none" strike="noStrike">
                <a:solidFill>
                  <a:srgbClr val="888888"/>
                </a:solidFill>
                <a:latin typeface="Tahoma"/>
                <a:ea typeface="Tahoma"/>
                <a:cs typeface="Tahoma"/>
                <a:sym typeface="Tahoma"/>
              </a:rPr>
              <a:t>‹#›</a:t>
            </a:fld>
            <a:endParaRPr b="0" i="0" sz="1200" u="none" cap="none" strike="noStrike">
              <a:solidFill>
                <a:srgbClr val="888888"/>
              </a:solidFill>
              <a:latin typeface="Tahoma"/>
              <a:ea typeface="Tahoma"/>
              <a:cs typeface="Tahoma"/>
              <a:sym typeface="Tahoma"/>
            </a:endParaRPr>
          </a:p>
        </p:txBody>
      </p:sp>
      <p:pic>
        <p:nvPicPr>
          <p:cNvPr id="631" name="Google Shape;631;p67"/>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632" name="Google Shape;632;p67"/>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68"/>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Heat Test</a:t>
            </a:r>
            <a:endParaRPr/>
          </a:p>
        </p:txBody>
      </p:sp>
      <p:sp>
        <p:nvSpPr>
          <p:cNvPr id="638" name="Google Shape;638;p6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639" name="Google Shape;639;p68"/>
          <p:cNvCxnSpPr/>
          <p:nvPr/>
        </p:nvCxnSpPr>
        <p:spPr>
          <a:xfrm>
            <a:off x="4572000" y="1066800"/>
            <a:ext cx="0" cy="5410200"/>
          </a:xfrm>
          <a:prstGeom prst="straightConnector1">
            <a:avLst/>
          </a:prstGeom>
          <a:noFill/>
          <a:ln cap="flat" cmpd="sng" w="9525">
            <a:solidFill>
              <a:srgbClr val="4A7DBA"/>
            </a:solidFill>
            <a:prstDash val="solid"/>
            <a:round/>
            <a:headEnd len="sm" w="sm" type="none"/>
            <a:tailEnd len="sm" w="sm" type="none"/>
          </a:ln>
        </p:spPr>
      </p:cxnSp>
      <p:cxnSp>
        <p:nvCxnSpPr>
          <p:cNvPr id="640" name="Google Shape;640;p68"/>
          <p:cNvCxnSpPr/>
          <p:nvPr/>
        </p:nvCxnSpPr>
        <p:spPr>
          <a:xfrm>
            <a:off x="152400" y="3581400"/>
            <a:ext cx="8915400" cy="0"/>
          </a:xfrm>
          <a:prstGeom prst="straightConnector1">
            <a:avLst/>
          </a:prstGeom>
          <a:noFill/>
          <a:ln cap="flat" cmpd="sng" w="9525">
            <a:solidFill>
              <a:srgbClr val="4A7DBA"/>
            </a:solidFill>
            <a:prstDash val="solid"/>
            <a:round/>
            <a:headEnd len="sm" w="sm" type="none"/>
            <a:tailEnd len="sm" w="sm" type="none"/>
          </a:ln>
        </p:spPr>
      </p:cxnSp>
      <p:sp>
        <p:nvSpPr>
          <p:cNvPr id="641" name="Google Shape;641;p68"/>
          <p:cNvSpPr txBox="1"/>
          <p:nvPr/>
        </p:nvSpPr>
        <p:spPr>
          <a:xfrm>
            <a:off x="304800" y="1074750"/>
            <a:ext cx="403860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Reason for Test</a:t>
            </a:r>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Demonstrate ability to operate in a heated </a:t>
            </a:r>
            <a:r>
              <a:rPr lang="en-US" sz="1800">
                <a:solidFill>
                  <a:schemeClr val="dk1"/>
                </a:solidFill>
                <a:latin typeface="Tahoma"/>
                <a:ea typeface="Tahoma"/>
                <a:cs typeface="Tahoma"/>
                <a:sym typeface="Tahoma"/>
              </a:rPr>
              <a:t>environment</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Operate within a temperature range of 40℃ to 60℃ </a:t>
            </a:r>
            <a:endParaRPr sz="1800">
              <a:solidFill>
                <a:schemeClr val="dk1"/>
              </a:solidFill>
              <a:latin typeface="Tahoma"/>
              <a:ea typeface="Tahoma"/>
              <a:cs typeface="Tahoma"/>
              <a:sym typeface="Tahoma"/>
            </a:endParaRPr>
          </a:p>
        </p:txBody>
      </p:sp>
      <p:sp>
        <p:nvSpPr>
          <p:cNvPr id="642" name="Google Shape;642;p68"/>
          <p:cNvSpPr txBox="1"/>
          <p:nvPr/>
        </p:nvSpPr>
        <p:spPr>
          <a:xfrm>
            <a:off x="4953001" y="1074750"/>
            <a:ext cx="4038600" cy="1200329"/>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Test Environment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Raspberry</a:t>
            </a:r>
            <a:r>
              <a:rPr lang="en-US" sz="1800">
                <a:solidFill>
                  <a:schemeClr val="dk1"/>
                </a:solidFill>
                <a:latin typeface="Tahoma"/>
                <a:ea typeface="Tahoma"/>
                <a:cs typeface="Tahoma"/>
                <a:sym typeface="Tahoma"/>
              </a:rPr>
              <a:t> Pi was placed on hot plate with a cover (not pictured) for 1 hour</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First 30 minutes simulated </a:t>
            </a:r>
            <a:r>
              <a:rPr lang="en-US" sz="1800">
                <a:solidFill>
                  <a:schemeClr val="dk1"/>
                </a:solidFill>
                <a:latin typeface="Tahoma"/>
                <a:ea typeface="Tahoma"/>
                <a:cs typeface="Tahoma"/>
                <a:sym typeface="Tahoma"/>
              </a:rPr>
              <a:t>temperatures</a:t>
            </a:r>
            <a:r>
              <a:rPr lang="en-US" sz="1800">
                <a:solidFill>
                  <a:schemeClr val="dk1"/>
                </a:solidFill>
                <a:latin typeface="Tahoma"/>
                <a:ea typeface="Tahoma"/>
                <a:cs typeface="Tahoma"/>
                <a:sym typeface="Tahoma"/>
              </a:rPr>
              <a:t> from 40</a:t>
            </a:r>
            <a:r>
              <a:rPr lang="en-US" sz="1800">
                <a:solidFill>
                  <a:schemeClr val="dk1"/>
                </a:solidFill>
                <a:latin typeface="Tahoma"/>
                <a:ea typeface="Tahoma"/>
                <a:cs typeface="Tahoma"/>
                <a:sym typeface="Tahoma"/>
              </a:rPr>
              <a:t>℃  to 50℃, second 30 minutes simulated 50℃  to 60℃ </a:t>
            </a:r>
            <a:endParaRPr sz="1800">
              <a:solidFill>
                <a:schemeClr val="dk1"/>
              </a:solidFill>
              <a:latin typeface="Tahoma"/>
              <a:ea typeface="Tahoma"/>
              <a:cs typeface="Tahoma"/>
              <a:sym typeface="Tahoma"/>
            </a:endParaRPr>
          </a:p>
        </p:txBody>
      </p:sp>
      <p:sp>
        <p:nvSpPr>
          <p:cNvPr id="643" name="Google Shape;643;p68"/>
          <p:cNvSpPr txBox="1"/>
          <p:nvPr/>
        </p:nvSpPr>
        <p:spPr>
          <a:xfrm>
            <a:off x="349078" y="3644203"/>
            <a:ext cx="4038600" cy="1477328"/>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Results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Passed</a:t>
            </a:r>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Data collected during test was consistent with data gathered while at room temperature</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No complications discovered with on/off cycle for magnetometer</a:t>
            </a:r>
            <a:endParaRPr sz="1800">
              <a:solidFill>
                <a:schemeClr val="dk1"/>
              </a:solidFill>
              <a:latin typeface="Tahoma"/>
              <a:ea typeface="Tahoma"/>
              <a:cs typeface="Tahoma"/>
              <a:sym typeface="Tahoma"/>
            </a:endParaRPr>
          </a:p>
        </p:txBody>
      </p:sp>
      <p:sp>
        <p:nvSpPr>
          <p:cNvPr id="644" name="Google Shape;644;p68"/>
          <p:cNvSpPr txBox="1"/>
          <p:nvPr/>
        </p:nvSpPr>
        <p:spPr>
          <a:xfrm>
            <a:off x="4953001" y="3640378"/>
            <a:ext cx="40386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Evidence</a:t>
            </a:r>
            <a:endParaRPr/>
          </a:p>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645" name="Google Shape;645;p68"/>
          <p:cNvPicPr preferRelativeResize="0"/>
          <p:nvPr/>
        </p:nvPicPr>
        <p:blipFill rotWithShape="1">
          <a:blip r:embed="rId3">
            <a:alphaModFix/>
          </a:blip>
          <a:srcRect b="0" l="7757" r="0" t="0"/>
          <a:stretch/>
        </p:blipFill>
        <p:spPr>
          <a:xfrm>
            <a:off x="4756325" y="4132925"/>
            <a:ext cx="2523054" cy="2051376"/>
          </a:xfrm>
          <a:prstGeom prst="rect">
            <a:avLst/>
          </a:prstGeom>
          <a:noFill/>
          <a:ln>
            <a:noFill/>
          </a:ln>
        </p:spPr>
      </p:pic>
      <p:cxnSp>
        <p:nvCxnSpPr>
          <p:cNvPr id="646" name="Google Shape;646;p68"/>
          <p:cNvCxnSpPr>
            <a:stCxn id="647" idx="2"/>
          </p:cNvCxnSpPr>
          <p:nvPr/>
        </p:nvCxnSpPr>
        <p:spPr>
          <a:xfrm flipH="1">
            <a:off x="6650700" y="4454775"/>
            <a:ext cx="1586100" cy="174900"/>
          </a:xfrm>
          <a:prstGeom prst="straightConnector1">
            <a:avLst/>
          </a:prstGeom>
          <a:noFill/>
          <a:ln cap="flat" cmpd="sng" w="28575">
            <a:solidFill>
              <a:srgbClr val="FF0000"/>
            </a:solidFill>
            <a:prstDash val="solid"/>
            <a:round/>
            <a:headEnd len="med" w="med" type="none"/>
            <a:tailEnd len="med" w="med" type="stealth"/>
          </a:ln>
        </p:spPr>
      </p:cxnSp>
      <p:cxnSp>
        <p:nvCxnSpPr>
          <p:cNvPr id="648" name="Google Shape;648;p68"/>
          <p:cNvCxnSpPr>
            <a:stCxn id="647" idx="2"/>
          </p:cNvCxnSpPr>
          <p:nvPr/>
        </p:nvCxnSpPr>
        <p:spPr>
          <a:xfrm flipH="1">
            <a:off x="5545200" y="4454775"/>
            <a:ext cx="2691600" cy="520200"/>
          </a:xfrm>
          <a:prstGeom prst="straightConnector1">
            <a:avLst/>
          </a:prstGeom>
          <a:noFill/>
          <a:ln cap="flat" cmpd="sng" w="28575">
            <a:solidFill>
              <a:srgbClr val="FF0000"/>
            </a:solidFill>
            <a:prstDash val="solid"/>
            <a:round/>
            <a:headEnd len="med" w="med" type="none"/>
            <a:tailEnd len="med" w="med" type="stealth"/>
          </a:ln>
        </p:spPr>
      </p:cxnSp>
      <p:sp>
        <p:nvSpPr>
          <p:cNvPr id="647" name="Google Shape;647;p68"/>
          <p:cNvSpPr txBox="1"/>
          <p:nvPr/>
        </p:nvSpPr>
        <p:spPr>
          <a:xfrm flipH="1">
            <a:off x="7463700" y="4162275"/>
            <a:ext cx="15462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0000"/>
                </a:solidFill>
                <a:latin typeface="Tahoma"/>
                <a:ea typeface="Tahoma"/>
                <a:cs typeface="Tahoma"/>
                <a:sym typeface="Tahoma"/>
              </a:rPr>
              <a:t>thermometers</a:t>
            </a:r>
            <a:endParaRPr sz="1200">
              <a:solidFill>
                <a:srgbClr val="FF0000"/>
              </a:solidFill>
              <a:latin typeface="Tahoma"/>
              <a:ea typeface="Tahoma"/>
              <a:cs typeface="Tahoma"/>
              <a:sym typeface="Tahoma"/>
            </a:endParaRPr>
          </a:p>
        </p:txBody>
      </p:sp>
      <p:cxnSp>
        <p:nvCxnSpPr>
          <p:cNvPr id="649" name="Google Shape;649;p68"/>
          <p:cNvCxnSpPr>
            <a:endCxn id="650" idx="2"/>
          </p:cNvCxnSpPr>
          <p:nvPr/>
        </p:nvCxnSpPr>
        <p:spPr>
          <a:xfrm flipH="1">
            <a:off x="6972301" y="5401453"/>
            <a:ext cx="1476900" cy="596700"/>
          </a:xfrm>
          <a:prstGeom prst="straightConnector1">
            <a:avLst/>
          </a:prstGeom>
          <a:noFill/>
          <a:ln cap="flat" cmpd="sng" w="28575">
            <a:solidFill>
              <a:srgbClr val="FF0000"/>
            </a:solidFill>
            <a:prstDash val="solid"/>
            <a:round/>
            <a:headEnd len="med" w="med" type="none"/>
            <a:tailEnd len="med" w="med" type="stealth"/>
          </a:ln>
        </p:spPr>
      </p:cxnSp>
      <p:sp>
        <p:nvSpPr>
          <p:cNvPr id="651" name="Google Shape;651;p68"/>
          <p:cNvSpPr txBox="1"/>
          <p:nvPr/>
        </p:nvSpPr>
        <p:spPr>
          <a:xfrm flipH="1">
            <a:off x="7521600" y="5035663"/>
            <a:ext cx="15462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0000"/>
                </a:solidFill>
                <a:latin typeface="Tahoma"/>
                <a:ea typeface="Tahoma"/>
                <a:cs typeface="Tahoma"/>
                <a:sym typeface="Tahoma"/>
              </a:rPr>
              <a:t>heat plate</a:t>
            </a:r>
            <a:endParaRPr sz="1200">
              <a:solidFill>
                <a:srgbClr val="FF0000"/>
              </a:solidFill>
              <a:latin typeface="Tahoma"/>
              <a:ea typeface="Tahoma"/>
              <a:cs typeface="Tahoma"/>
              <a:sym typeface="Tahoma"/>
            </a:endParaRPr>
          </a:p>
        </p:txBody>
      </p:sp>
      <p:pic>
        <p:nvPicPr>
          <p:cNvPr id="652" name="Google Shape;652;p68"/>
          <p:cNvPicPr preferRelativeResize="0"/>
          <p:nvPr/>
        </p:nvPicPr>
        <p:blipFill>
          <a:blip r:embed="rId4">
            <a:alphaModFix/>
          </a:blip>
          <a:stretch>
            <a:fillRect/>
          </a:stretch>
        </p:blipFill>
        <p:spPr>
          <a:xfrm>
            <a:off x="214675" y="59450"/>
            <a:ext cx="952500" cy="952500"/>
          </a:xfrm>
          <a:prstGeom prst="rect">
            <a:avLst/>
          </a:prstGeom>
          <a:noFill/>
          <a:ln>
            <a:noFill/>
          </a:ln>
        </p:spPr>
      </p:pic>
      <p:pic>
        <p:nvPicPr>
          <p:cNvPr id="653" name="Google Shape;653;p68"/>
          <p:cNvPicPr preferRelativeResize="0"/>
          <p:nvPr/>
        </p:nvPicPr>
        <p:blipFill rotWithShape="1">
          <a:blip r:embed="rId5">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69"/>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Chill Test</a:t>
            </a:r>
            <a:endParaRPr/>
          </a:p>
        </p:txBody>
      </p:sp>
      <p:sp>
        <p:nvSpPr>
          <p:cNvPr id="659" name="Google Shape;659;p6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660" name="Google Shape;660;p69"/>
          <p:cNvCxnSpPr/>
          <p:nvPr/>
        </p:nvCxnSpPr>
        <p:spPr>
          <a:xfrm>
            <a:off x="4572000" y="1066800"/>
            <a:ext cx="0" cy="5410200"/>
          </a:xfrm>
          <a:prstGeom prst="straightConnector1">
            <a:avLst/>
          </a:prstGeom>
          <a:noFill/>
          <a:ln cap="flat" cmpd="sng" w="9525">
            <a:solidFill>
              <a:srgbClr val="4A7DBA"/>
            </a:solidFill>
            <a:prstDash val="solid"/>
            <a:round/>
            <a:headEnd len="sm" w="sm" type="none"/>
            <a:tailEnd len="sm" w="sm" type="none"/>
          </a:ln>
        </p:spPr>
      </p:cxnSp>
      <p:cxnSp>
        <p:nvCxnSpPr>
          <p:cNvPr id="661" name="Google Shape;661;p69"/>
          <p:cNvCxnSpPr/>
          <p:nvPr/>
        </p:nvCxnSpPr>
        <p:spPr>
          <a:xfrm>
            <a:off x="152400" y="3581400"/>
            <a:ext cx="8915400" cy="0"/>
          </a:xfrm>
          <a:prstGeom prst="straightConnector1">
            <a:avLst/>
          </a:prstGeom>
          <a:noFill/>
          <a:ln cap="flat" cmpd="sng" w="9525">
            <a:solidFill>
              <a:srgbClr val="4A7DBA"/>
            </a:solidFill>
            <a:prstDash val="solid"/>
            <a:round/>
            <a:headEnd len="sm" w="sm" type="none"/>
            <a:tailEnd len="sm" w="sm" type="none"/>
          </a:ln>
        </p:spPr>
      </p:cxnSp>
      <p:sp>
        <p:nvSpPr>
          <p:cNvPr id="662" name="Google Shape;662;p69"/>
          <p:cNvSpPr txBox="1"/>
          <p:nvPr/>
        </p:nvSpPr>
        <p:spPr>
          <a:xfrm>
            <a:off x="304800" y="1074750"/>
            <a:ext cx="4038600" cy="923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Reason for Test</a:t>
            </a:r>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Demonstrate ability to operate after experiencing a cold environment</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Remain Functional after a week in -30℃ to -20℃ </a:t>
            </a:r>
            <a:endParaRPr sz="1800">
              <a:solidFill>
                <a:schemeClr val="dk1"/>
              </a:solidFill>
              <a:latin typeface="Tahoma"/>
              <a:ea typeface="Tahoma"/>
              <a:cs typeface="Tahoma"/>
              <a:sym typeface="Tahoma"/>
            </a:endParaRPr>
          </a:p>
        </p:txBody>
      </p:sp>
      <p:sp>
        <p:nvSpPr>
          <p:cNvPr id="663" name="Google Shape;663;p69"/>
          <p:cNvSpPr txBox="1"/>
          <p:nvPr/>
        </p:nvSpPr>
        <p:spPr>
          <a:xfrm>
            <a:off x="4953001" y="1074750"/>
            <a:ext cx="4038600" cy="1200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Test Environment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Raspberry Pi was placed in freezer for 12 hour period</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Temperatures range from -8℃  to -32℃ with measurements taken every half hour</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Placed in airtight container to control for moisture</a:t>
            </a:r>
            <a:endParaRPr sz="1800">
              <a:solidFill>
                <a:schemeClr val="dk1"/>
              </a:solidFill>
              <a:latin typeface="Tahoma"/>
              <a:ea typeface="Tahoma"/>
              <a:cs typeface="Tahoma"/>
              <a:sym typeface="Tahoma"/>
            </a:endParaRPr>
          </a:p>
        </p:txBody>
      </p:sp>
      <p:sp>
        <p:nvSpPr>
          <p:cNvPr id="664" name="Google Shape;664;p69"/>
          <p:cNvSpPr txBox="1"/>
          <p:nvPr/>
        </p:nvSpPr>
        <p:spPr>
          <a:xfrm>
            <a:off x="349078" y="3644203"/>
            <a:ext cx="40386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Results</a:t>
            </a:r>
            <a:endParaRPr/>
          </a:p>
          <a:p>
            <a:pPr indent="-342900" lvl="0" marL="45720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Passed</a:t>
            </a:r>
            <a:endParaRPr>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Data collected during test was consistent with data gathered while at room temperature</a:t>
            </a:r>
            <a:endParaRPr sz="1800">
              <a:solidFill>
                <a:schemeClr val="dk1"/>
              </a:solidFill>
              <a:latin typeface="Tahoma"/>
              <a:ea typeface="Tahoma"/>
              <a:cs typeface="Tahoma"/>
              <a:sym typeface="Tahoma"/>
            </a:endParaRPr>
          </a:p>
          <a:p>
            <a:pPr indent="-342900" lvl="0" marL="45720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Payload did not suffer from any moisture damage</a:t>
            </a:r>
            <a:endParaRPr sz="1800">
              <a:solidFill>
                <a:schemeClr val="dk1"/>
              </a:solidFill>
              <a:latin typeface="Tahoma"/>
              <a:ea typeface="Tahoma"/>
              <a:cs typeface="Tahoma"/>
              <a:sym typeface="Tahoma"/>
            </a:endParaRPr>
          </a:p>
        </p:txBody>
      </p:sp>
      <p:sp>
        <p:nvSpPr>
          <p:cNvPr id="665" name="Google Shape;665;p69"/>
          <p:cNvSpPr txBox="1"/>
          <p:nvPr/>
        </p:nvSpPr>
        <p:spPr>
          <a:xfrm>
            <a:off x="4953001" y="3640378"/>
            <a:ext cx="40386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Evidence</a:t>
            </a:r>
            <a:endParaRPr sz="1800">
              <a:solidFill>
                <a:schemeClr val="dk1"/>
              </a:solidFill>
              <a:latin typeface="Tahoma"/>
              <a:ea typeface="Tahoma"/>
              <a:cs typeface="Tahoma"/>
              <a:sym typeface="Tahoma"/>
            </a:endParaRPr>
          </a:p>
        </p:txBody>
      </p:sp>
      <p:pic>
        <p:nvPicPr>
          <p:cNvPr id="666" name="Google Shape;666;p69"/>
          <p:cNvPicPr preferRelativeResize="0"/>
          <p:nvPr/>
        </p:nvPicPr>
        <p:blipFill>
          <a:blip r:embed="rId3">
            <a:alphaModFix/>
          </a:blip>
          <a:stretch>
            <a:fillRect/>
          </a:stretch>
        </p:blipFill>
        <p:spPr>
          <a:xfrm>
            <a:off x="5786626" y="4056374"/>
            <a:ext cx="3125899" cy="2344424"/>
          </a:xfrm>
          <a:prstGeom prst="rect">
            <a:avLst/>
          </a:prstGeom>
          <a:noFill/>
          <a:ln>
            <a:noFill/>
          </a:ln>
        </p:spPr>
      </p:pic>
      <p:cxnSp>
        <p:nvCxnSpPr>
          <p:cNvPr id="667" name="Google Shape;667;p69"/>
          <p:cNvCxnSpPr>
            <a:stCxn id="668" idx="2"/>
          </p:cNvCxnSpPr>
          <p:nvPr/>
        </p:nvCxnSpPr>
        <p:spPr>
          <a:xfrm>
            <a:off x="5224050" y="4454775"/>
            <a:ext cx="2601300" cy="278400"/>
          </a:xfrm>
          <a:prstGeom prst="straightConnector1">
            <a:avLst/>
          </a:prstGeom>
          <a:noFill/>
          <a:ln cap="flat" cmpd="sng" w="28575">
            <a:solidFill>
              <a:srgbClr val="FF0000"/>
            </a:solidFill>
            <a:prstDash val="solid"/>
            <a:round/>
            <a:headEnd len="med" w="med" type="none"/>
            <a:tailEnd len="med" w="med" type="stealth"/>
          </a:ln>
        </p:spPr>
      </p:cxnSp>
      <p:sp>
        <p:nvSpPr>
          <p:cNvPr id="668" name="Google Shape;668;p69"/>
          <p:cNvSpPr txBox="1"/>
          <p:nvPr/>
        </p:nvSpPr>
        <p:spPr>
          <a:xfrm>
            <a:off x="4556250" y="4162275"/>
            <a:ext cx="13356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FF0000"/>
                </a:solidFill>
                <a:latin typeface="Tahoma"/>
                <a:ea typeface="Tahoma"/>
                <a:cs typeface="Tahoma"/>
                <a:sym typeface="Tahoma"/>
              </a:rPr>
              <a:t>thermometer</a:t>
            </a:r>
            <a:endParaRPr sz="1200">
              <a:solidFill>
                <a:srgbClr val="FF0000"/>
              </a:solidFill>
              <a:latin typeface="Tahoma"/>
              <a:ea typeface="Tahoma"/>
              <a:cs typeface="Tahoma"/>
              <a:sym typeface="Tahoma"/>
            </a:endParaRPr>
          </a:p>
        </p:txBody>
      </p:sp>
      <p:pic>
        <p:nvPicPr>
          <p:cNvPr id="669" name="Google Shape;669;p69"/>
          <p:cNvPicPr preferRelativeResize="0"/>
          <p:nvPr/>
        </p:nvPicPr>
        <p:blipFill>
          <a:blip r:embed="rId4">
            <a:alphaModFix/>
          </a:blip>
          <a:stretch>
            <a:fillRect/>
          </a:stretch>
        </p:blipFill>
        <p:spPr>
          <a:xfrm>
            <a:off x="214675" y="59450"/>
            <a:ext cx="952500" cy="952500"/>
          </a:xfrm>
          <a:prstGeom prst="rect">
            <a:avLst/>
          </a:prstGeom>
          <a:noFill/>
          <a:ln>
            <a:noFill/>
          </a:ln>
        </p:spPr>
      </p:pic>
      <p:pic>
        <p:nvPicPr>
          <p:cNvPr id="670" name="Google Shape;670;p69"/>
          <p:cNvPicPr preferRelativeResize="0"/>
          <p:nvPr/>
        </p:nvPicPr>
        <p:blipFill rotWithShape="1">
          <a:blip r:embed="rId5">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0"/>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Rumble Test</a:t>
            </a:r>
            <a:endParaRPr/>
          </a:p>
        </p:txBody>
      </p:sp>
      <p:sp>
        <p:nvSpPr>
          <p:cNvPr id="676" name="Google Shape;676;p7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677" name="Google Shape;677;p70"/>
          <p:cNvCxnSpPr/>
          <p:nvPr/>
        </p:nvCxnSpPr>
        <p:spPr>
          <a:xfrm>
            <a:off x="4572000" y="1066800"/>
            <a:ext cx="0" cy="5410200"/>
          </a:xfrm>
          <a:prstGeom prst="straightConnector1">
            <a:avLst/>
          </a:prstGeom>
          <a:noFill/>
          <a:ln cap="flat" cmpd="sng" w="9525">
            <a:solidFill>
              <a:srgbClr val="4A7DBA"/>
            </a:solidFill>
            <a:prstDash val="solid"/>
            <a:round/>
            <a:headEnd len="sm" w="sm" type="none"/>
            <a:tailEnd len="sm" w="sm" type="none"/>
          </a:ln>
        </p:spPr>
      </p:cxnSp>
      <p:cxnSp>
        <p:nvCxnSpPr>
          <p:cNvPr id="678" name="Google Shape;678;p70"/>
          <p:cNvCxnSpPr/>
          <p:nvPr/>
        </p:nvCxnSpPr>
        <p:spPr>
          <a:xfrm>
            <a:off x="152400" y="3581400"/>
            <a:ext cx="8915400" cy="0"/>
          </a:xfrm>
          <a:prstGeom prst="straightConnector1">
            <a:avLst/>
          </a:prstGeom>
          <a:noFill/>
          <a:ln cap="flat" cmpd="sng" w="9525">
            <a:solidFill>
              <a:srgbClr val="4A7DBA"/>
            </a:solidFill>
            <a:prstDash val="solid"/>
            <a:round/>
            <a:headEnd len="sm" w="sm" type="none"/>
            <a:tailEnd len="sm" w="sm" type="none"/>
          </a:ln>
        </p:spPr>
      </p:cxnSp>
      <p:sp>
        <p:nvSpPr>
          <p:cNvPr id="679" name="Google Shape;679;p70"/>
          <p:cNvSpPr txBox="1"/>
          <p:nvPr/>
        </p:nvSpPr>
        <p:spPr>
          <a:xfrm>
            <a:off x="304800" y="1074750"/>
            <a:ext cx="4038600" cy="235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Reason for Test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Demonstrate structural stability of payload.</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Verify with a high degree of confidence the ability of the payload to withstand launch conditions.</a:t>
            </a:r>
            <a:endParaRPr sz="1800">
              <a:solidFill>
                <a:schemeClr val="dk1"/>
              </a:solidFill>
              <a:latin typeface="Tahoma"/>
              <a:ea typeface="Tahoma"/>
              <a:cs typeface="Tahoma"/>
              <a:sym typeface="Tahoma"/>
            </a:endParaRPr>
          </a:p>
        </p:txBody>
      </p:sp>
      <p:sp>
        <p:nvSpPr>
          <p:cNvPr id="680" name="Google Shape;680;p70"/>
          <p:cNvSpPr txBox="1"/>
          <p:nvPr/>
        </p:nvSpPr>
        <p:spPr>
          <a:xfrm>
            <a:off x="4953000" y="1074750"/>
            <a:ext cx="4038600" cy="23544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Test Environment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First, we powered the Pi on and attached it to the handlebars of a mountain bike. Then, we took it on an hour long (rough) bike ride.</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Then, for 15 minutes it was shaken by the base as violently as possible.</a:t>
            </a:r>
            <a:endParaRPr baseline="30000" sz="1800">
              <a:solidFill>
                <a:schemeClr val="dk1"/>
              </a:solidFill>
              <a:latin typeface="Tahoma"/>
              <a:ea typeface="Tahoma"/>
              <a:cs typeface="Tahoma"/>
              <a:sym typeface="Tahoma"/>
            </a:endParaRPr>
          </a:p>
        </p:txBody>
      </p:sp>
      <p:sp>
        <p:nvSpPr>
          <p:cNvPr id="681" name="Google Shape;681;p70"/>
          <p:cNvSpPr txBox="1"/>
          <p:nvPr/>
        </p:nvSpPr>
        <p:spPr>
          <a:xfrm>
            <a:off x="349075" y="3644197"/>
            <a:ext cx="4038600" cy="2832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Results</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Passed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The payload did not budge. All electronics were secured and withstood the most violent shaking with ease. </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All mounting hardware was checked thoroughly after this test</a:t>
            </a:r>
            <a:endParaRPr sz="1800">
              <a:solidFill>
                <a:schemeClr val="dk1"/>
              </a:solidFill>
              <a:latin typeface="Tahoma"/>
              <a:ea typeface="Tahoma"/>
              <a:cs typeface="Tahoma"/>
              <a:sym typeface="Tahoma"/>
            </a:endParaRPr>
          </a:p>
          <a:p>
            <a:pPr indent="-342900" lvl="1" marL="91440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Data collected during test was consistent with data gathered while stationary</a:t>
            </a:r>
            <a:endParaRPr sz="1800">
              <a:solidFill>
                <a:schemeClr val="dk1"/>
              </a:solidFill>
              <a:latin typeface="Tahoma"/>
              <a:ea typeface="Tahoma"/>
              <a:cs typeface="Tahoma"/>
              <a:sym typeface="Tahoma"/>
            </a:endParaRPr>
          </a:p>
        </p:txBody>
      </p:sp>
      <p:sp>
        <p:nvSpPr>
          <p:cNvPr id="682" name="Google Shape;682;p70"/>
          <p:cNvSpPr txBox="1"/>
          <p:nvPr/>
        </p:nvSpPr>
        <p:spPr>
          <a:xfrm>
            <a:off x="4953001" y="3640378"/>
            <a:ext cx="40386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Evidence</a:t>
            </a:r>
            <a:endParaRPr/>
          </a:p>
          <a:p>
            <a:pPr indent="0" lvl="0" marL="45720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683" name="Google Shape;683;p70"/>
          <p:cNvPicPr preferRelativeResize="0"/>
          <p:nvPr/>
        </p:nvPicPr>
        <p:blipFill rotWithShape="1">
          <a:blip r:embed="rId3">
            <a:alphaModFix/>
          </a:blip>
          <a:srcRect b="13336" l="0" r="0" t="19168"/>
          <a:stretch/>
        </p:blipFill>
        <p:spPr>
          <a:xfrm rot="5400000">
            <a:off x="5606051" y="3718425"/>
            <a:ext cx="2732499" cy="3273549"/>
          </a:xfrm>
          <a:prstGeom prst="rect">
            <a:avLst/>
          </a:prstGeom>
          <a:noFill/>
          <a:ln>
            <a:noFill/>
          </a:ln>
        </p:spPr>
      </p:pic>
      <p:pic>
        <p:nvPicPr>
          <p:cNvPr id="684" name="Google Shape;684;p70"/>
          <p:cNvPicPr preferRelativeResize="0"/>
          <p:nvPr/>
        </p:nvPicPr>
        <p:blipFill>
          <a:blip r:embed="rId4">
            <a:alphaModFix/>
          </a:blip>
          <a:stretch>
            <a:fillRect/>
          </a:stretch>
        </p:blipFill>
        <p:spPr>
          <a:xfrm>
            <a:off x="214675" y="59450"/>
            <a:ext cx="952500" cy="952500"/>
          </a:xfrm>
          <a:prstGeom prst="rect">
            <a:avLst/>
          </a:prstGeom>
          <a:noFill/>
          <a:ln>
            <a:noFill/>
          </a:ln>
        </p:spPr>
      </p:pic>
      <p:pic>
        <p:nvPicPr>
          <p:cNvPr id="685" name="Google Shape;685;p70"/>
          <p:cNvPicPr preferRelativeResize="0"/>
          <p:nvPr/>
        </p:nvPicPr>
        <p:blipFill rotWithShape="1">
          <a:blip r:embed="rId5">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1"/>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Vacuum Test</a:t>
            </a:r>
            <a:endParaRPr/>
          </a:p>
        </p:txBody>
      </p:sp>
      <p:sp>
        <p:nvSpPr>
          <p:cNvPr id="691" name="Google Shape;691;p7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692" name="Google Shape;692;p71"/>
          <p:cNvCxnSpPr/>
          <p:nvPr/>
        </p:nvCxnSpPr>
        <p:spPr>
          <a:xfrm>
            <a:off x="4572000" y="1066800"/>
            <a:ext cx="0" cy="5410200"/>
          </a:xfrm>
          <a:prstGeom prst="straightConnector1">
            <a:avLst/>
          </a:prstGeom>
          <a:noFill/>
          <a:ln cap="flat" cmpd="sng" w="9525">
            <a:solidFill>
              <a:srgbClr val="4A7DBA"/>
            </a:solidFill>
            <a:prstDash val="solid"/>
            <a:round/>
            <a:headEnd len="sm" w="sm" type="none"/>
            <a:tailEnd len="sm" w="sm" type="none"/>
          </a:ln>
        </p:spPr>
      </p:cxnSp>
      <p:cxnSp>
        <p:nvCxnSpPr>
          <p:cNvPr id="693" name="Google Shape;693;p71"/>
          <p:cNvCxnSpPr/>
          <p:nvPr/>
        </p:nvCxnSpPr>
        <p:spPr>
          <a:xfrm>
            <a:off x="152400" y="3581400"/>
            <a:ext cx="8915400" cy="0"/>
          </a:xfrm>
          <a:prstGeom prst="straightConnector1">
            <a:avLst/>
          </a:prstGeom>
          <a:noFill/>
          <a:ln cap="flat" cmpd="sng" w="9525">
            <a:solidFill>
              <a:srgbClr val="4A7DBA"/>
            </a:solidFill>
            <a:prstDash val="solid"/>
            <a:round/>
            <a:headEnd len="sm" w="sm" type="none"/>
            <a:tailEnd len="sm" w="sm" type="none"/>
          </a:ln>
        </p:spPr>
      </p:cxnSp>
      <p:sp>
        <p:nvSpPr>
          <p:cNvPr id="694" name="Google Shape;694;p71"/>
          <p:cNvSpPr txBox="1"/>
          <p:nvPr/>
        </p:nvSpPr>
        <p:spPr>
          <a:xfrm>
            <a:off x="304800" y="1074750"/>
            <a:ext cx="4038600" cy="1934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Reason for Test</a:t>
            </a:r>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Demonstrate equipment can survive the vacuum of space for the duration of the mission</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Verify payload could physically withstand very low pressures</a:t>
            </a:r>
            <a:endParaRPr sz="1800">
              <a:solidFill>
                <a:schemeClr val="dk1"/>
              </a:solidFill>
              <a:latin typeface="Tahoma"/>
              <a:ea typeface="Tahoma"/>
              <a:cs typeface="Tahoma"/>
              <a:sym typeface="Tahoma"/>
            </a:endParaRPr>
          </a:p>
        </p:txBody>
      </p:sp>
      <p:sp>
        <p:nvSpPr>
          <p:cNvPr id="695" name="Google Shape;695;p71"/>
          <p:cNvSpPr txBox="1"/>
          <p:nvPr/>
        </p:nvSpPr>
        <p:spPr>
          <a:xfrm>
            <a:off x="4953000" y="1074750"/>
            <a:ext cx="4038600" cy="2355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Test Environment</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Raspberry Pi placed inside of vacuum chamber, and the chamber then set to -27 bar of pressure</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Pi was left inside chamber for one hour</a:t>
            </a:r>
            <a:endParaRPr sz="1800">
              <a:solidFill>
                <a:schemeClr val="dk1"/>
              </a:solidFill>
              <a:latin typeface="Tahoma"/>
              <a:ea typeface="Tahoma"/>
              <a:cs typeface="Tahoma"/>
              <a:sym typeface="Tahoma"/>
            </a:endParaRPr>
          </a:p>
        </p:txBody>
      </p:sp>
      <p:sp>
        <p:nvSpPr>
          <p:cNvPr id="696" name="Google Shape;696;p71"/>
          <p:cNvSpPr txBox="1"/>
          <p:nvPr/>
        </p:nvSpPr>
        <p:spPr>
          <a:xfrm>
            <a:off x="349075" y="3644199"/>
            <a:ext cx="4038600" cy="2079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Results</a:t>
            </a:r>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Pass</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No damage was found on the payload after testing</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Data collected was consistent with data collected under normal atmospheric conditions</a:t>
            </a:r>
            <a:endParaRPr sz="1800">
              <a:solidFill>
                <a:schemeClr val="dk1"/>
              </a:solidFill>
              <a:latin typeface="Tahoma"/>
              <a:ea typeface="Tahoma"/>
              <a:cs typeface="Tahoma"/>
              <a:sym typeface="Tahoma"/>
            </a:endParaRPr>
          </a:p>
          <a:p>
            <a:pPr indent="0" lvl="0" marL="0" marR="0" rtl="0" algn="l">
              <a:spcBef>
                <a:spcPts val="0"/>
              </a:spcBef>
              <a:spcAft>
                <a:spcPts val="0"/>
              </a:spcAft>
              <a:buNone/>
            </a:pPr>
            <a:r>
              <a:t/>
            </a:r>
            <a:endParaRPr sz="1800">
              <a:solidFill>
                <a:schemeClr val="dk1"/>
              </a:solidFill>
              <a:latin typeface="Tahoma"/>
              <a:ea typeface="Tahoma"/>
              <a:cs typeface="Tahoma"/>
              <a:sym typeface="Tahoma"/>
            </a:endParaRPr>
          </a:p>
        </p:txBody>
      </p:sp>
      <p:sp>
        <p:nvSpPr>
          <p:cNvPr id="697" name="Google Shape;697;p71"/>
          <p:cNvSpPr txBox="1"/>
          <p:nvPr/>
        </p:nvSpPr>
        <p:spPr>
          <a:xfrm>
            <a:off x="4953001" y="3640378"/>
            <a:ext cx="40386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Evidence</a:t>
            </a:r>
            <a:endParaRPr/>
          </a:p>
          <a:p>
            <a:pPr indent="0" lvl="0" marL="457200" marR="0" rtl="0" algn="l">
              <a:spcBef>
                <a:spcPts val="0"/>
              </a:spcBef>
              <a:spcAft>
                <a:spcPts val="0"/>
              </a:spcAft>
              <a:buNone/>
            </a:pPr>
            <a:r>
              <a:t/>
            </a:r>
            <a:endParaRPr sz="1800">
              <a:solidFill>
                <a:schemeClr val="dk1"/>
              </a:solidFill>
              <a:latin typeface="Tahoma"/>
              <a:ea typeface="Tahoma"/>
              <a:cs typeface="Tahoma"/>
              <a:sym typeface="Tahoma"/>
            </a:endParaRPr>
          </a:p>
        </p:txBody>
      </p:sp>
      <p:pic>
        <p:nvPicPr>
          <p:cNvPr id="698" name="Google Shape;698;p71"/>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699" name="Google Shape;699;p71"/>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pic>
        <p:nvPicPr>
          <p:cNvPr id="700" name="Google Shape;700;p71"/>
          <p:cNvPicPr preferRelativeResize="0"/>
          <p:nvPr/>
        </p:nvPicPr>
        <p:blipFill rotWithShape="1">
          <a:blip r:embed="rId5">
            <a:alphaModFix/>
          </a:blip>
          <a:srcRect b="20969" l="0" r="0" t="25714"/>
          <a:stretch/>
        </p:blipFill>
        <p:spPr>
          <a:xfrm>
            <a:off x="4756325" y="4033225"/>
            <a:ext cx="3578475" cy="2543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72"/>
          <p:cNvSpPr txBox="1"/>
          <p:nvPr>
            <p:ph idx="1" type="body"/>
          </p:nvPr>
        </p:nvSpPr>
        <p:spPr>
          <a:xfrm>
            <a:off x="457200" y="2821800"/>
            <a:ext cx="8229600" cy="1214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600"/>
              <a:buNone/>
            </a:pPr>
            <a:r>
              <a:rPr b="1" lang="en-US" sz="3600"/>
              <a:t>Bonus Content - </a:t>
            </a:r>
            <a:endParaRPr b="1" sz="3600"/>
          </a:p>
          <a:p>
            <a:pPr indent="0" lvl="0" marL="0" rtl="0" algn="ctr">
              <a:spcBef>
                <a:spcPts val="0"/>
              </a:spcBef>
              <a:spcAft>
                <a:spcPts val="0"/>
              </a:spcAft>
              <a:buClr>
                <a:schemeClr val="dk1"/>
              </a:buClr>
              <a:buSzPts val="3600"/>
              <a:buNone/>
            </a:pPr>
            <a:r>
              <a:rPr b="1" lang="en-US" sz="3600"/>
              <a:t>Outreach</a:t>
            </a:r>
            <a:endParaRPr b="1" sz="3600"/>
          </a:p>
        </p:txBody>
      </p:sp>
      <p:sp>
        <p:nvSpPr>
          <p:cNvPr id="706" name="Google Shape;706;p7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3"/>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Outreach Overview</a:t>
            </a:r>
            <a:endParaRPr/>
          </a:p>
        </p:txBody>
      </p:sp>
      <p:sp>
        <p:nvSpPr>
          <p:cNvPr id="712" name="Google Shape;712;p73"/>
          <p:cNvSpPr txBox="1"/>
          <p:nvPr>
            <p:ph idx="1" type="body"/>
          </p:nvPr>
        </p:nvSpPr>
        <p:spPr>
          <a:xfrm>
            <a:off x="457200" y="1219200"/>
            <a:ext cx="8229600" cy="4906964"/>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sz="1700"/>
              <a:t>We decided to use our bonus content to work on an outreach project focused around science and math.</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lang="en-US" sz="1700"/>
              <a:t>Our goal was to look deeper into a drop we noticed, from a previous study we did last semester, in middle school students specifically a drop in their understanding of importance and liking of math and science. </a:t>
            </a:r>
            <a:endParaRPr sz="1700"/>
          </a:p>
          <a:p>
            <a:pPr indent="0" lvl="0" marL="0" rtl="0" algn="l">
              <a:lnSpc>
                <a:spcPct val="100000"/>
              </a:lnSpc>
              <a:spcBef>
                <a:spcPts val="0"/>
              </a:spcBef>
              <a:spcAft>
                <a:spcPts val="0"/>
              </a:spcAft>
              <a:buNone/>
            </a:pPr>
            <a:r>
              <a:t/>
            </a:r>
            <a:endParaRPr sz="1700"/>
          </a:p>
          <a:p>
            <a:pPr indent="0" lvl="0" marL="0" rtl="0" algn="l">
              <a:spcBef>
                <a:spcPts val="0"/>
              </a:spcBef>
              <a:spcAft>
                <a:spcPts val="0"/>
              </a:spcAft>
              <a:buClr>
                <a:schemeClr val="dk1"/>
              </a:buClr>
              <a:buSzPts val="1100"/>
              <a:buFont typeface="Arial"/>
              <a:buNone/>
            </a:pPr>
            <a:r>
              <a:rPr lang="en-US" sz="1700"/>
              <a:t>We chose to do this because without science and math we wouldn’t have opportunities like this one.</a:t>
            </a:r>
            <a:endParaRPr sz="1700"/>
          </a:p>
          <a:p>
            <a:pPr indent="0" lvl="0" marL="0" rtl="0" algn="l">
              <a:lnSpc>
                <a:spcPct val="100000"/>
              </a:lnSpc>
              <a:spcBef>
                <a:spcPts val="0"/>
              </a:spcBef>
              <a:spcAft>
                <a:spcPts val="0"/>
              </a:spcAft>
              <a:buNone/>
            </a:pPr>
            <a:r>
              <a:t/>
            </a:r>
            <a:endParaRPr sz="1700"/>
          </a:p>
          <a:p>
            <a:pPr indent="0" lvl="0" marL="0" rtl="0" algn="l">
              <a:lnSpc>
                <a:spcPct val="100000"/>
              </a:lnSpc>
              <a:spcBef>
                <a:spcPts val="0"/>
              </a:spcBef>
              <a:spcAft>
                <a:spcPts val="0"/>
              </a:spcAft>
              <a:buNone/>
            </a:pPr>
            <a:r>
              <a:rPr lang="en-US" sz="1700"/>
              <a:t>We </a:t>
            </a:r>
            <a:r>
              <a:rPr lang="en-US" sz="1700"/>
              <a:t>Accomplished</a:t>
            </a:r>
            <a:r>
              <a:rPr lang="en-US" sz="1700"/>
              <a:t> This By:</a:t>
            </a:r>
            <a:endParaRPr sz="1700"/>
          </a:p>
          <a:p>
            <a:pPr indent="-336550" lvl="0" marL="457200" rtl="0" algn="l">
              <a:lnSpc>
                <a:spcPct val="100000"/>
              </a:lnSpc>
              <a:spcBef>
                <a:spcPts val="0"/>
              </a:spcBef>
              <a:spcAft>
                <a:spcPts val="0"/>
              </a:spcAft>
              <a:buSzPts val="1700"/>
              <a:buChar char="•"/>
            </a:pPr>
            <a:r>
              <a:rPr lang="en-US" sz="1700"/>
              <a:t>Surveying our school’s middle school students</a:t>
            </a:r>
            <a:endParaRPr sz="1700"/>
          </a:p>
          <a:p>
            <a:pPr indent="-336550" lvl="1" marL="914400" rtl="0" algn="l">
              <a:lnSpc>
                <a:spcPct val="100000"/>
              </a:lnSpc>
              <a:spcBef>
                <a:spcPts val="0"/>
              </a:spcBef>
              <a:spcAft>
                <a:spcPts val="0"/>
              </a:spcAft>
              <a:buSzPts val="1700"/>
              <a:buChar char="–"/>
            </a:pPr>
            <a:r>
              <a:rPr lang="en-US" sz="1700"/>
              <a:t>Our survey asked them to</a:t>
            </a:r>
            <a:endParaRPr sz="1700"/>
          </a:p>
          <a:p>
            <a:pPr indent="-336550" lvl="2" marL="1371600" rtl="0" algn="l">
              <a:lnSpc>
                <a:spcPct val="100000"/>
              </a:lnSpc>
              <a:spcBef>
                <a:spcPts val="0"/>
              </a:spcBef>
              <a:spcAft>
                <a:spcPts val="0"/>
              </a:spcAft>
              <a:buSzPts val="1700"/>
              <a:buChar char="•"/>
            </a:pPr>
            <a:r>
              <a:rPr lang="en-US" sz="1700"/>
              <a:t> rate on a scale from one to ten about their liking and importance understanding of math and science</a:t>
            </a:r>
            <a:endParaRPr sz="1700"/>
          </a:p>
          <a:p>
            <a:pPr indent="-336550" lvl="2" marL="1371600" rtl="0" algn="l">
              <a:lnSpc>
                <a:spcPct val="100000"/>
              </a:lnSpc>
              <a:spcBef>
                <a:spcPts val="0"/>
              </a:spcBef>
              <a:spcAft>
                <a:spcPts val="0"/>
              </a:spcAft>
              <a:buSzPts val="1700"/>
              <a:buChar char="•"/>
            </a:pPr>
            <a:r>
              <a:rPr lang="en-US" sz="1700"/>
              <a:t>write what they like and dislike about math and science specifically</a:t>
            </a:r>
            <a:endParaRPr sz="1700"/>
          </a:p>
          <a:p>
            <a:pPr indent="-336550" lvl="0" marL="457200" rtl="0" algn="l">
              <a:lnSpc>
                <a:spcPct val="100000"/>
              </a:lnSpc>
              <a:spcBef>
                <a:spcPts val="0"/>
              </a:spcBef>
              <a:spcAft>
                <a:spcPts val="0"/>
              </a:spcAft>
              <a:buSzPts val="1700"/>
              <a:buChar char="•"/>
            </a:pPr>
            <a:r>
              <a:rPr lang="en-US" sz="1700"/>
              <a:t>Analyzed</a:t>
            </a:r>
            <a:r>
              <a:rPr lang="en-US" sz="1700"/>
              <a:t> the data and drew our own conclusions</a:t>
            </a:r>
            <a:endParaRPr sz="1700"/>
          </a:p>
          <a:p>
            <a:pPr indent="0" lvl="0" marL="0" rtl="0" algn="l">
              <a:lnSpc>
                <a:spcPct val="100000"/>
              </a:lnSpc>
              <a:spcBef>
                <a:spcPts val="0"/>
              </a:spcBef>
              <a:spcAft>
                <a:spcPts val="0"/>
              </a:spcAft>
              <a:buNone/>
            </a:pPr>
            <a:r>
              <a:t/>
            </a:r>
            <a:endParaRPr sz="1700"/>
          </a:p>
          <a:p>
            <a:pPr indent="0" lvl="0" marL="0" rtl="0" algn="just">
              <a:spcBef>
                <a:spcPts val="0"/>
              </a:spcBef>
              <a:spcAft>
                <a:spcPts val="0"/>
              </a:spcAft>
              <a:buNone/>
            </a:pPr>
            <a:r>
              <a:t/>
            </a:r>
            <a:endParaRPr/>
          </a:p>
          <a:p>
            <a:pPr indent="-165100" lvl="0" marL="342900" rtl="0" algn="l">
              <a:spcBef>
                <a:spcPts val="560"/>
              </a:spcBef>
              <a:spcAft>
                <a:spcPts val="0"/>
              </a:spcAft>
              <a:buClr>
                <a:schemeClr val="dk1"/>
              </a:buClr>
              <a:buSzPts val="2800"/>
              <a:buNone/>
            </a:pPr>
            <a:r>
              <a:t/>
            </a:r>
            <a:endParaRPr/>
          </a:p>
        </p:txBody>
      </p:sp>
      <p:sp>
        <p:nvSpPr>
          <p:cNvPr id="713" name="Google Shape;713;p7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14" name="Google Shape;714;p73"/>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715" name="Google Shape;715;p73"/>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4"/>
          <p:cNvSpPr txBox="1"/>
          <p:nvPr>
            <p:ph type="title"/>
          </p:nvPr>
        </p:nvSpPr>
        <p:spPr>
          <a:xfrm>
            <a:off x="1295400" y="59446"/>
            <a:ext cx="6553200" cy="9525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Outreach Investigation</a:t>
            </a:r>
            <a:endParaRPr/>
          </a:p>
        </p:txBody>
      </p:sp>
      <p:sp>
        <p:nvSpPr>
          <p:cNvPr id="722" name="Google Shape;722;p74"/>
          <p:cNvSpPr txBox="1"/>
          <p:nvPr>
            <p:ph idx="12" type="sldNum"/>
          </p:nvPr>
        </p:nvSpPr>
        <p:spPr>
          <a:xfrm>
            <a:off x="6553200" y="6356350"/>
            <a:ext cx="21336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23" name="Google Shape;723;p74"/>
          <p:cNvSpPr/>
          <p:nvPr>
            <p:ph idx="2" type="pic"/>
          </p:nvPr>
        </p:nvSpPr>
        <p:spPr>
          <a:xfrm>
            <a:off x="76200" y="59446"/>
            <a:ext cx="1219200" cy="952500"/>
          </a:xfrm>
          <a:prstGeom prst="rect">
            <a:avLst/>
          </a:prstGeom>
        </p:spPr>
        <p:txBody>
          <a:bodyPr anchorCtr="0" anchor="ctr" bIns="45700" lIns="91425" spcFirstLastPara="1" rIns="91425" wrap="square" tIns="45700">
            <a:noAutofit/>
          </a:bodyPr>
          <a:lstStyle/>
          <a:p>
            <a:pPr indent="0" lvl="0" marL="0" rtl="0" algn="ctr">
              <a:spcBef>
                <a:spcPts val="240"/>
              </a:spcBef>
              <a:spcAft>
                <a:spcPts val="0"/>
              </a:spcAft>
              <a:buNone/>
            </a:pPr>
            <a:r>
              <a:t/>
            </a:r>
            <a:endParaRPr/>
          </a:p>
        </p:txBody>
      </p:sp>
      <p:sp>
        <p:nvSpPr>
          <p:cNvPr id="724" name="Google Shape;724;p74"/>
          <p:cNvSpPr txBox="1"/>
          <p:nvPr/>
        </p:nvSpPr>
        <p:spPr>
          <a:xfrm>
            <a:off x="316825" y="1185975"/>
            <a:ext cx="2578200" cy="4692300"/>
          </a:xfrm>
          <a:prstGeom prst="rect">
            <a:avLst/>
          </a:prstGeom>
          <a:noFill/>
          <a:ln cap="flat" cmpd="sng" w="38100">
            <a:solidFill>
              <a:srgbClr val="1F497D"/>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Tahoma"/>
                <a:ea typeface="Tahoma"/>
                <a:cs typeface="Tahoma"/>
                <a:sym typeface="Tahoma"/>
              </a:rPr>
              <a:t>6th Grade</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Overall Scoring Higher On Average:</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Science Importance ~ Male</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Science Liking ~ Male</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Math Importance ~ Female</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Math Liking ~ Female</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Short Answer Response Conclusions:</a:t>
            </a:r>
            <a:endParaRPr>
              <a:latin typeface="Tahoma"/>
              <a:ea typeface="Tahoma"/>
              <a:cs typeface="Tahoma"/>
              <a:sym typeface="Tahoma"/>
            </a:endParaRPr>
          </a:p>
          <a:p>
            <a:pPr indent="0" lvl="0" marL="0" rtl="0" algn="l">
              <a:spcBef>
                <a:spcPts val="0"/>
              </a:spcBef>
              <a:spcAft>
                <a:spcPts val="0"/>
              </a:spcAft>
              <a:buNone/>
            </a:pPr>
            <a:r>
              <a:rPr lang="en-US" u="sng">
                <a:latin typeface="Tahoma"/>
                <a:ea typeface="Tahoma"/>
                <a:cs typeface="Tahoma"/>
                <a:sym typeface="Tahoma"/>
              </a:rPr>
              <a:t>Math</a:t>
            </a:r>
            <a:endParaRPr u="sng">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Students like when they learn through engaging activities, and dislike the amount of homework they recieve.</a:t>
            </a:r>
            <a:endParaRPr>
              <a:latin typeface="Tahoma"/>
              <a:ea typeface="Tahoma"/>
              <a:cs typeface="Tahoma"/>
              <a:sym typeface="Tahoma"/>
            </a:endParaRPr>
          </a:p>
          <a:p>
            <a:pPr indent="0" lvl="0" marL="0" rtl="0" algn="l">
              <a:spcBef>
                <a:spcPts val="0"/>
              </a:spcBef>
              <a:spcAft>
                <a:spcPts val="0"/>
              </a:spcAft>
              <a:buNone/>
            </a:pPr>
            <a:r>
              <a:rPr lang="en-US" u="sng">
                <a:latin typeface="Tahoma"/>
                <a:ea typeface="Tahoma"/>
                <a:cs typeface="Tahoma"/>
                <a:sym typeface="Tahoma"/>
              </a:rPr>
              <a:t>Science</a:t>
            </a:r>
            <a:endParaRPr u="sng">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Students like using engaging </a:t>
            </a:r>
            <a:r>
              <a:rPr lang="en-US">
                <a:latin typeface="Tahoma"/>
                <a:ea typeface="Tahoma"/>
                <a:cs typeface="Tahoma"/>
                <a:sym typeface="Tahoma"/>
              </a:rPr>
              <a:t>activities</a:t>
            </a:r>
            <a:r>
              <a:rPr lang="en-US">
                <a:latin typeface="Tahoma"/>
                <a:ea typeface="Tahoma"/>
                <a:cs typeface="Tahoma"/>
                <a:sym typeface="Tahoma"/>
              </a:rPr>
              <a:t> and projects, and dislike just taking notes.</a:t>
            </a:r>
            <a:endParaRPr>
              <a:latin typeface="Tahoma"/>
              <a:ea typeface="Tahoma"/>
              <a:cs typeface="Tahoma"/>
              <a:sym typeface="Tahoma"/>
            </a:endParaRPr>
          </a:p>
        </p:txBody>
      </p:sp>
      <p:sp>
        <p:nvSpPr>
          <p:cNvPr id="725" name="Google Shape;725;p74"/>
          <p:cNvSpPr txBox="1"/>
          <p:nvPr/>
        </p:nvSpPr>
        <p:spPr>
          <a:xfrm>
            <a:off x="3282900" y="1185900"/>
            <a:ext cx="2578200" cy="4692300"/>
          </a:xfrm>
          <a:prstGeom prst="rect">
            <a:avLst/>
          </a:prstGeom>
          <a:noFill/>
          <a:ln cap="flat" cmpd="sng" w="38100">
            <a:solidFill>
              <a:srgbClr val="538CD5"/>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Tahoma"/>
                <a:ea typeface="Tahoma"/>
                <a:cs typeface="Tahoma"/>
                <a:sym typeface="Tahoma"/>
              </a:rPr>
              <a:t>7th Grade</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Overall Scoring High On Average:</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Science Importance ~ Female</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Science Liking ~ Female</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Math Importance ~ Female</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Math Liking ~ Female</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Short Answer Response Conclusions:</a:t>
            </a:r>
            <a:endParaRPr>
              <a:latin typeface="Tahoma"/>
              <a:ea typeface="Tahoma"/>
              <a:cs typeface="Tahoma"/>
              <a:sym typeface="Tahoma"/>
            </a:endParaRPr>
          </a:p>
          <a:p>
            <a:pPr indent="0" lvl="0" marL="0" rtl="0" algn="l">
              <a:spcBef>
                <a:spcPts val="0"/>
              </a:spcBef>
              <a:spcAft>
                <a:spcPts val="0"/>
              </a:spcAft>
              <a:buNone/>
            </a:pPr>
            <a:r>
              <a:rPr lang="en-US" u="sng">
                <a:latin typeface="Tahoma"/>
                <a:ea typeface="Tahoma"/>
                <a:cs typeface="Tahoma"/>
                <a:sym typeface="Tahoma"/>
              </a:rPr>
              <a:t>Math</a:t>
            </a:r>
            <a:endParaRPr u="sng">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Students like that their teachers are engaging, and dislike the amount of content and the difficulty</a:t>
            </a:r>
            <a:endParaRPr>
              <a:latin typeface="Tahoma"/>
              <a:ea typeface="Tahoma"/>
              <a:cs typeface="Tahoma"/>
              <a:sym typeface="Tahoma"/>
            </a:endParaRPr>
          </a:p>
          <a:p>
            <a:pPr indent="0" lvl="0" marL="0" rtl="0" algn="l">
              <a:spcBef>
                <a:spcPts val="0"/>
              </a:spcBef>
              <a:spcAft>
                <a:spcPts val="0"/>
              </a:spcAft>
              <a:buNone/>
            </a:pPr>
            <a:r>
              <a:rPr lang="en-US" u="sng">
                <a:latin typeface="Tahoma"/>
                <a:ea typeface="Tahoma"/>
                <a:cs typeface="Tahoma"/>
                <a:sym typeface="Tahoma"/>
              </a:rPr>
              <a:t>Science</a:t>
            </a:r>
            <a:endParaRPr u="sng">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Students like using engaging activities and projects, and dislike lack of engagement.</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p:txBody>
      </p:sp>
      <p:sp>
        <p:nvSpPr>
          <p:cNvPr id="726" name="Google Shape;726;p74"/>
          <p:cNvSpPr txBox="1"/>
          <p:nvPr/>
        </p:nvSpPr>
        <p:spPr>
          <a:xfrm>
            <a:off x="6248975" y="1185900"/>
            <a:ext cx="2578200" cy="4692300"/>
          </a:xfrm>
          <a:prstGeom prst="rect">
            <a:avLst/>
          </a:prstGeom>
          <a:noFill/>
          <a:ln cap="flat" cmpd="sng" w="38100">
            <a:solidFill>
              <a:srgbClr val="B7CCE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US">
                <a:latin typeface="Tahoma"/>
                <a:ea typeface="Tahoma"/>
                <a:cs typeface="Tahoma"/>
                <a:sym typeface="Tahoma"/>
              </a:rPr>
              <a:t>8th Grade</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Overall Scoring High On Average:</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Science Importance ~ Female</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Science Liking ~ Male</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Math Importance ~ Male</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Math Liking ~ Female</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Short Answer Response Conclusions:</a:t>
            </a:r>
            <a:endParaRPr>
              <a:latin typeface="Tahoma"/>
              <a:ea typeface="Tahoma"/>
              <a:cs typeface="Tahoma"/>
              <a:sym typeface="Tahoma"/>
            </a:endParaRPr>
          </a:p>
          <a:p>
            <a:pPr indent="0" lvl="0" marL="0" rtl="0" algn="l">
              <a:spcBef>
                <a:spcPts val="0"/>
              </a:spcBef>
              <a:spcAft>
                <a:spcPts val="0"/>
              </a:spcAft>
              <a:buNone/>
            </a:pPr>
            <a:r>
              <a:rPr lang="en-US" u="sng">
                <a:latin typeface="Tahoma"/>
                <a:ea typeface="Tahoma"/>
                <a:cs typeface="Tahoma"/>
                <a:sym typeface="Tahoma"/>
              </a:rPr>
              <a:t>Math</a:t>
            </a:r>
            <a:endParaRPr u="sng">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Students like the content being taught and how their teacher are teacher them, and dislike the amount of stress.</a:t>
            </a:r>
            <a:endParaRPr>
              <a:latin typeface="Tahoma"/>
              <a:ea typeface="Tahoma"/>
              <a:cs typeface="Tahoma"/>
              <a:sym typeface="Tahoma"/>
            </a:endParaRPr>
          </a:p>
          <a:p>
            <a:pPr indent="0" lvl="0" marL="0" rtl="0" algn="l">
              <a:spcBef>
                <a:spcPts val="0"/>
              </a:spcBef>
              <a:spcAft>
                <a:spcPts val="0"/>
              </a:spcAft>
              <a:buNone/>
            </a:pPr>
            <a:r>
              <a:rPr lang="en-US" u="sng">
                <a:latin typeface="Tahoma"/>
                <a:ea typeface="Tahoma"/>
                <a:cs typeface="Tahoma"/>
                <a:sym typeface="Tahoma"/>
              </a:rPr>
              <a:t>Science</a:t>
            </a:r>
            <a:endParaRPr u="sng">
              <a:latin typeface="Tahoma"/>
              <a:ea typeface="Tahoma"/>
              <a:cs typeface="Tahoma"/>
              <a:sym typeface="Tahoma"/>
            </a:endParaRPr>
          </a:p>
          <a:p>
            <a:pPr indent="0" lvl="0" marL="0" rtl="0" algn="l">
              <a:spcBef>
                <a:spcPts val="0"/>
              </a:spcBef>
              <a:spcAft>
                <a:spcPts val="0"/>
              </a:spcAft>
              <a:buNone/>
            </a:pPr>
            <a:r>
              <a:rPr lang="en-US">
                <a:latin typeface="Tahoma"/>
                <a:ea typeface="Tahoma"/>
                <a:cs typeface="Tahoma"/>
                <a:sym typeface="Tahoma"/>
              </a:rPr>
              <a:t>Students like engaging labs and activities and projects, and dislike their teacher.</a:t>
            </a:r>
            <a:endParaRPr>
              <a:latin typeface="Tahoma"/>
              <a:ea typeface="Tahoma"/>
              <a:cs typeface="Tahoma"/>
              <a:sym typeface="Tahoma"/>
            </a:endParaRPr>
          </a:p>
        </p:txBody>
      </p:sp>
      <p:pic>
        <p:nvPicPr>
          <p:cNvPr id="727" name="Google Shape;727;p74"/>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728" name="Google Shape;728;p74"/>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5"/>
          <p:cNvSpPr txBox="1"/>
          <p:nvPr>
            <p:ph idx="1" type="body"/>
          </p:nvPr>
        </p:nvSpPr>
        <p:spPr>
          <a:xfrm>
            <a:off x="457200" y="3048000"/>
            <a:ext cx="82296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600"/>
              <a:buNone/>
            </a:pPr>
            <a:r>
              <a:rPr b="1" lang="en-US" sz="3600"/>
              <a:t>Summary</a:t>
            </a:r>
            <a:endParaRPr b="1" sz="3600"/>
          </a:p>
        </p:txBody>
      </p:sp>
      <p:sp>
        <p:nvSpPr>
          <p:cNvPr id="734" name="Google Shape;734;p7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0"/>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Team Identity</a:t>
            </a:r>
            <a:endParaRPr/>
          </a:p>
        </p:txBody>
      </p:sp>
      <p:sp>
        <p:nvSpPr>
          <p:cNvPr id="294" name="Google Shape;294;p4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5" name="Google Shape;295;p40"/>
          <p:cNvSpPr txBox="1"/>
          <p:nvPr/>
        </p:nvSpPr>
        <p:spPr>
          <a:xfrm>
            <a:off x="2311800" y="5272100"/>
            <a:ext cx="4520400" cy="75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latin typeface="Tahoma"/>
                <a:ea typeface="Tahoma"/>
                <a:cs typeface="Tahoma"/>
                <a:sym typeface="Tahoma"/>
              </a:rPr>
              <a:t>“For here am I sitting in my tin can, far above the world”</a:t>
            </a:r>
            <a:endParaRPr sz="2400">
              <a:latin typeface="Tahoma"/>
              <a:ea typeface="Tahoma"/>
              <a:cs typeface="Tahoma"/>
              <a:sym typeface="Tahoma"/>
            </a:endParaRPr>
          </a:p>
        </p:txBody>
      </p:sp>
      <p:pic>
        <p:nvPicPr>
          <p:cNvPr id="296" name="Google Shape;296;p40"/>
          <p:cNvPicPr preferRelativeResize="0"/>
          <p:nvPr/>
        </p:nvPicPr>
        <p:blipFill>
          <a:blip r:embed="rId3">
            <a:alphaModFix/>
          </a:blip>
          <a:stretch>
            <a:fillRect/>
          </a:stretch>
        </p:blipFill>
        <p:spPr>
          <a:xfrm>
            <a:off x="2809148" y="1531550"/>
            <a:ext cx="3525725" cy="3525725"/>
          </a:xfrm>
          <a:prstGeom prst="rect">
            <a:avLst/>
          </a:prstGeom>
          <a:noFill/>
          <a:ln>
            <a:noFill/>
          </a:ln>
        </p:spPr>
      </p:pic>
      <p:pic>
        <p:nvPicPr>
          <p:cNvPr id="297" name="Google Shape;297;p40"/>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298" name="Google Shape;298;p40"/>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76"/>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ICD Requirements Checklist</a:t>
            </a:r>
            <a:endParaRPr/>
          </a:p>
        </p:txBody>
      </p:sp>
      <p:sp>
        <p:nvSpPr>
          <p:cNvPr id="740" name="Google Shape;740;p7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741" name="Google Shape;741;p76"/>
          <p:cNvGraphicFramePr/>
          <p:nvPr/>
        </p:nvGraphicFramePr>
        <p:xfrm>
          <a:off x="304799" y="1142999"/>
          <a:ext cx="3000000" cy="3000000"/>
        </p:xfrm>
        <a:graphic>
          <a:graphicData uri="http://schemas.openxmlformats.org/drawingml/2006/table">
            <a:tbl>
              <a:tblPr bandRow="1" firstRow="1">
                <a:noFill/>
                <a:tableStyleId>{02BEF87E-E2D8-41E6-BF5C-794E597310A4}</a:tableStyleId>
              </a:tblPr>
              <a:tblGrid>
                <a:gridCol w="3794375"/>
                <a:gridCol w="3276125"/>
                <a:gridCol w="1540050"/>
              </a:tblGrid>
              <a:tr h="596075">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Requirement</a:t>
                      </a:r>
                      <a:endParaRPr sz="18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Verification</a:t>
                      </a:r>
                      <a:endParaRPr sz="1800" u="none" cap="none" strike="noStrike">
                        <a:latin typeface="Tahoma"/>
                        <a:ea typeface="Tahoma"/>
                        <a:cs typeface="Tahoma"/>
                        <a:sym typeface="Tahoma"/>
                      </a:endParaRPr>
                    </a:p>
                  </a:txBody>
                  <a:tcPr marT="45725" marB="45725" marR="91450" marL="91450" anchor="ctr">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Compliance</a:t>
                      </a:r>
                      <a:endParaRPr sz="1800" u="none" cap="none" strike="noStrike">
                        <a:latin typeface="Tahoma"/>
                        <a:ea typeface="Tahoma"/>
                        <a:cs typeface="Tahoma"/>
                        <a:sym typeface="Tahoma"/>
                      </a:endParaRPr>
                    </a:p>
                  </a:txBody>
                  <a:tcPr marT="45725" marB="45725" marR="91450" marL="91450" anchor="ctr"/>
                </a:tc>
              </a:tr>
              <a:tr h="616300">
                <a:tc>
                  <a:txBody>
                    <a:bodyPr/>
                    <a:lstStyle/>
                    <a:p>
                      <a:pPr indent="0" lvl="0" marL="0" marR="0" rtl="0" algn="ctr">
                        <a:spcBef>
                          <a:spcPts val="0"/>
                        </a:spcBef>
                        <a:spcAft>
                          <a:spcPts val="0"/>
                        </a:spcAft>
                        <a:buNone/>
                      </a:pPr>
                      <a:r>
                        <a:rPr lang="en-US" sz="1600" u="none" cap="none" strike="noStrike">
                          <a:latin typeface="Tahoma"/>
                          <a:ea typeface="Tahoma"/>
                          <a:cs typeface="Tahoma"/>
                          <a:sym typeface="Tahoma"/>
                        </a:rPr>
                        <a:t>No larger than </a:t>
                      </a:r>
                      <a:r>
                        <a:rPr b="1" lang="en-US" sz="1600" u="none" cap="none" strike="noStrike">
                          <a:latin typeface="Tahoma"/>
                          <a:ea typeface="Tahoma"/>
                          <a:cs typeface="Tahoma"/>
                          <a:sym typeface="Tahoma"/>
                        </a:rPr>
                        <a:t>65 x 56.5 x 19 mm</a:t>
                      </a:r>
                      <a:endParaRPr b="1" sz="1600" u="none" cap="none" strike="noStrike">
                        <a:latin typeface="Tahoma"/>
                        <a:ea typeface="Tahoma"/>
                        <a:cs typeface="Tahoma"/>
                        <a:sym typeface="Tahoma"/>
                      </a:endParaRPr>
                    </a:p>
                  </a:txBody>
                  <a:tcPr marT="45725" marB="45725" marR="91450" marL="91450" anchor="ctr">
                    <a:lnR cap="flat" cmpd="sng" w="12700">
                      <a:solidFill>
                        <a:schemeClr val="lt1"/>
                      </a:solidFill>
                      <a:prstDash val="solid"/>
                      <a:round/>
                      <a:headEnd len="sm" w="sm" type="none"/>
                      <a:tailEnd len="sm" w="sm" type="none"/>
                    </a:lnR>
                  </a:tcPr>
                </a:tc>
                <a:tc>
                  <a:txBody>
                    <a:bodyPr/>
                    <a:lstStyle/>
                    <a:p>
                      <a:pPr indent="0" lvl="0" marL="0" marR="0" rtl="0" algn="ctr">
                        <a:spcBef>
                          <a:spcPts val="0"/>
                        </a:spcBef>
                        <a:spcAft>
                          <a:spcPts val="0"/>
                        </a:spcAft>
                        <a:buNone/>
                      </a:pPr>
                      <a:r>
                        <a:rPr lang="en-US" sz="1600">
                          <a:latin typeface="Tahoma"/>
                          <a:ea typeface="Tahoma"/>
                          <a:cs typeface="Tahoma"/>
                          <a:sym typeface="Tahoma"/>
                        </a:rPr>
                        <a:t>62 x 56 x 19 mm</a:t>
                      </a:r>
                      <a:endParaRPr sz="1600" u="none" cap="none" strike="noStrike">
                        <a:latin typeface="Tahoma"/>
                        <a:ea typeface="Tahoma"/>
                        <a:cs typeface="Tahoma"/>
                        <a:sym typeface="Tahoma"/>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rgbClr val="38761D"/>
                          </a:solidFill>
                          <a:latin typeface="Tahoma"/>
                          <a:ea typeface="Tahoma"/>
                          <a:cs typeface="Tahoma"/>
                          <a:sym typeface="Tahoma"/>
                        </a:rPr>
                        <a:t>✓</a:t>
                      </a:r>
                      <a:endParaRPr b="1" sz="2400">
                        <a:solidFill>
                          <a:srgbClr val="38761D"/>
                        </a:solidFill>
                        <a:latin typeface="Tahoma"/>
                        <a:ea typeface="Tahoma"/>
                        <a:cs typeface="Tahoma"/>
                        <a:sym typeface="Tahoma"/>
                      </a:endParaRPr>
                    </a:p>
                  </a:txBody>
                  <a:tcPr marT="45725" marB="45725" marR="91450" marL="91450" anchor="ctr">
                    <a:lnL cap="flat" cmpd="sng" w="12700">
                      <a:solidFill>
                        <a:schemeClr val="lt1"/>
                      </a:solidFill>
                      <a:prstDash val="solid"/>
                      <a:round/>
                      <a:headEnd len="sm" w="sm" type="none"/>
                      <a:tailEnd len="sm" w="sm" type="none"/>
                    </a:lnL>
                  </a:tcPr>
                </a:tc>
              </a:tr>
              <a:tr h="596075">
                <a:tc>
                  <a:txBody>
                    <a:bodyPr/>
                    <a:lstStyle/>
                    <a:p>
                      <a:pPr indent="0" lvl="0" marL="0" marR="0" rtl="0" algn="ctr">
                        <a:spcBef>
                          <a:spcPts val="0"/>
                        </a:spcBef>
                        <a:spcAft>
                          <a:spcPts val="0"/>
                        </a:spcAft>
                        <a:buNone/>
                      </a:pPr>
                      <a:r>
                        <a:rPr lang="en-US" sz="1600" u="none" cap="none" strike="noStrike">
                          <a:latin typeface="Tahoma"/>
                          <a:ea typeface="Tahoma"/>
                          <a:cs typeface="Tahoma"/>
                          <a:sym typeface="Tahoma"/>
                        </a:rPr>
                        <a:t>Securely mounted to the Pi</a:t>
                      </a:r>
                      <a:endParaRPr sz="1600" u="none" cap="none" strike="noStrike">
                        <a:latin typeface="Tahoma"/>
                        <a:ea typeface="Tahoma"/>
                        <a:cs typeface="Tahoma"/>
                        <a:sym typeface="Tahoma"/>
                      </a:endParaRPr>
                    </a:p>
                  </a:txBody>
                  <a:tcPr marT="45725" marB="45725" marR="91450" marL="91450" anchor="ctr">
                    <a:lnR cap="flat" cmpd="sng" w="12700">
                      <a:solidFill>
                        <a:schemeClr val="lt1"/>
                      </a:solidFill>
                      <a:prstDash val="solid"/>
                      <a:round/>
                      <a:headEnd len="sm" w="sm" type="none"/>
                      <a:tailEnd len="sm" w="sm" type="none"/>
                    </a:lnR>
                  </a:tcPr>
                </a:tc>
                <a:tc>
                  <a:txBody>
                    <a:bodyPr/>
                    <a:lstStyle/>
                    <a:p>
                      <a:pPr indent="0" lvl="0" marL="0" marR="0" rtl="0" algn="ctr">
                        <a:spcBef>
                          <a:spcPts val="0"/>
                        </a:spcBef>
                        <a:spcAft>
                          <a:spcPts val="0"/>
                        </a:spcAft>
                        <a:buNone/>
                      </a:pPr>
                      <a:r>
                        <a:rPr lang="en-US" sz="1600">
                          <a:latin typeface="Tahoma"/>
                          <a:ea typeface="Tahoma"/>
                          <a:cs typeface="Tahoma"/>
                          <a:sym typeface="Tahoma"/>
                        </a:rPr>
                        <a:t>Passed Rumble Test</a:t>
                      </a:r>
                      <a:endParaRPr sz="1600" u="none" cap="none" strike="noStrike">
                        <a:latin typeface="Tahoma"/>
                        <a:ea typeface="Tahoma"/>
                        <a:cs typeface="Tahoma"/>
                        <a:sym typeface="Tahoma"/>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rgbClr val="38761D"/>
                          </a:solidFill>
                          <a:latin typeface="Tahoma"/>
                          <a:ea typeface="Tahoma"/>
                          <a:cs typeface="Tahoma"/>
                          <a:sym typeface="Tahoma"/>
                        </a:rPr>
                        <a:t>✓</a:t>
                      </a:r>
                      <a:endParaRPr/>
                    </a:p>
                  </a:txBody>
                  <a:tcPr marT="45725" marB="45725" marR="91450" marL="91450" anchor="ctr">
                    <a:lnL cap="flat" cmpd="sng" w="12700">
                      <a:solidFill>
                        <a:schemeClr val="lt1"/>
                      </a:solidFill>
                      <a:prstDash val="solid"/>
                      <a:round/>
                      <a:headEnd len="sm" w="sm" type="none"/>
                      <a:tailEnd len="sm" w="sm" type="none"/>
                    </a:lnL>
                  </a:tcPr>
                </a:tc>
              </a:tr>
              <a:tr h="850525">
                <a:tc>
                  <a:txBody>
                    <a:bodyPr/>
                    <a:lstStyle/>
                    <a:p>
                      <a:pPr indent="0" lvl="0" marL="0" marR="0" rtl="0" algn="ctr">
                        <a:spcBef>
                          <a:spcPts val="0"/>
                        </a:spcBef>
                        <a:spcAft>
                          <a:spcPts val="0"/>
                        </a:spcAft>
                        <a:buNone/>
                      </a:pPr>
                      <a:r>
                        <a:rPr lang="en-US" sz="1600" u="none" cap="none" strike="noStrike">
                          <a:latin typeface="Tahoma"/>
                          <a:ea typeface="Tahoma"/>
                          <a:cs typeface="Tahoma"/>
                          <a:sym typeface="Tahoma"/>
                        </a:rPr>
                        <a:t>Interfaces with the 40-pin GPIO header on a Raspberry Pi 3B+</a:t>
                      </a:r>
                      <a:endParaRPr sz="1600" u="none" cap="none" strike="noStrike">
                        <a:latin typeface="Tahoma"/>
                        <a:ea typeface="Tahoma"/>
                        <a:cs typeface="Tahoma"/>
                        <a:sym typeface="Tahoma"/>
                      </a:endParaRPr>
                    </a:p>
                  </a:txBody>
                  <a:tcPr marT="45725" marB="45725" marR="91450" marL="91450" anchor="ctr">
                    <a:lnR cap="flat" cmpd="sng" w="12700">
                      <a:solidFill>
                        <a:schemeClr val="lt1"/>
                      </a:solidFill>
                      <a:prstDash val="solid"/>
                      <a:round/>
                      <a:headEnd len="sm" w="sm" type="none"/>
                      <a:tailEnd len="sm" w="sm" type="none"/>
                    </a:lnR>
                  </a:tcPr>
                </a:tc>
                <a:tc>
                  <a:txBody>
                    <a:bodyPr/>
                    <a:lstStyle/>
                    <a:p>
                      <a:pPr indent="0" lvl="0" marL="0" marR="0" rtl="0" algn="ctr">
                        <a:spcBef>
                          <a:spcPts val="0"/>
                        </a:spcBef>
                        <a:spcAft>
                          <a:spcPts val="0"/>
                        </a:spcAft>
                        <a:buNone/>
                      </a:pPr>
                      <a:r>
                        <a:rPr lang="en-US" sz="1600">
                          <a:latin typeface="Tahoma"/>
                          <a:ea typeface="Tahoma"/>
                          <a:cs typeface="Tahoma"/>
                          <a:sym typeface="Tahoma"/>
                        </a:rPr>
                        <a:t>Passed Utility Test</a:t>
                      </a:r>
                      <a:endParaRPr sz="1600" u="none" cap="none" strike="noStrike">
                        <a:latin typeface="Tahoma"/>
                        <a:ea typeface="Tahoma"/>
                        <a:cs typeface="Tahoma"/>
                        <a:sym typeface="Tahoma"/>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rgbClr val="38761D"/>
                          </a:solidFill>
                          <a:latin typeface="Tahoma"/>
                          <a:ea typeface="Tahoma"/>
                          <a:cs typeface="Tahoma"/>
                          <a:sym typeface="Tahoma"/>
                        </a:rPr>
                        <a:t>✓</a:t>
                      </a:r>
                      <a:endParaRPr/>
                    </a:p>
                  </a:txBody>
                  <a:tcPr marT="45725" marB="45725" marR="91450" marL="91450" anchor="ctr">
                    <a:lnL cap="flat" cmpd="sng" w="12700">
                      <a:solidFill>
                        <a:schemeClr val="lt1"/>
                      </a:solidFill>
                      <a:prstDash val="solid"/>
                      <a:round/>
                      <a:headEnd len="sm" w="sm" type="none"/>
                      <a:tailEnd len="sm" w="sm" type="none"/>
                    </a:lnL>
                  </a:tcPr>
                </a:tc>
              </a:tr>
              <a:tr h="598500">
                <a:tc>
                  <a:txBody>
                    <a:bodyPr/>
                    <a:lstStyle/>
                    <a:p>
                      <a:pPr indent="0" lvl="0" marL="0" marR="0" rtl="0" algn="ctr">
                        <a:spcBef>
                          <a:spcPts val="0"/>
                        </a:spcBef>
                        <a:spcAft>
                          <a:spcPts val="0"/>
                        </a:spcAft>
                        <a:buNone/>
                      </a:pPr>
                      <a:r>
                        <a:rPr b="1" lang="en-US" sz="1600" u="none" cap="none" strike="noStrike">
                          <a:latin typeface="Tahoma"/>
                          <a:ea typeface="Tahoma"/>
                          <a:cs typeface="Tahoma"/>
                          <a:sym typeface="Tahoma"/>
                        </a:rPr>
                        <a:t>5 </a:t>
                      </a:r>
                      <a:r>
                        <a:rPr b="1" lang="en-US" sz="1600">
                          <a:latin typeface="Tahoma"/>
                          <a:ea typeface="Tahoma"/>
                          <a:cs typeface="Tahoma"/>
                          <a:sym typeface="Tahoma"/>
                        </a:rPr>
                        <a:t>kB</a:t>
                      </a:r>
                      <a:r>
                        <a:rPr b="1" lang="en-US" sz="1600" u="none" cap="none" strike="noStrike">
                          <a:latin typeface="Tahoma"/>
                          <a:ea typeface="Tahoma"/>
                          <a:cs typeface="Tahoma"/>
                          <a:sym typeface="Tahoma"/>
                        </a:rPr>
                        <a:t>p</a:t>
                      </a:r>
                      <a:r>
                        <a:rPr b="1" lang="en-US" sz="1600">
                          <a:latin typeface="Tahoma"/>
                          <a:ea typeface="Tahoma"/>
                          <a:cs typeface="Tahoma"/>
                          <a:sym typeface="Tahoma"/>
                        </a:rPr>
                        <a:t>s</a:t>
                      </a:r>
                      <a:endParaRPr b="1" sz="1600" u="none" cap="none" strike="noStrike">
                        <a:latin typeface="Tahoma"/>
                        <a:ea typeface="Tahoma"/>
                        <a:cs typeface="Tahoma"/>
                        <a:sym typeface="Tahoma"/>
                      </a:endParaRPr>
                    </a:p>
                    <a:p>
                      <a:pPr indent="0" lvl="0" marL="0" marR="0" rtl="0" algn="ctr">
                        <a:spcBef>
                          <a:spcPts val="0"/>
                        </a:spcBef>
                        <a:spcAft>
                          <a:spcPts val="0"/>
                        </a:spcAft>
                        <a:buNone/>
                      </a:pPr>
                      <a:r>
                        <a:rPr b="1" lang="en-US" sz="1600" u="none" cap="none" strike="noStrike">
                          <a:latin typeface="Tahoma"/>
                          <a:ea typeface="Tahoma"/>
                          <a:cs typeface="Tahoma"/>
                          <a:sym typeface="Tahoma"/>
                        </a:rPr>
                        <a:t> </a:t>
                      </a:r>
                      <a:r>
                        <a:rPr b="0" lang="en-US" sz="1600" u="none" cap="none" strike="noStrike">
                          <a:latin typeface="Tahoma"/>
                          <a:ea typeface="Tahoma"/>
                          <a:cs typeface="Tahoma"/>
                          <a:sym typeface="Tahoma"/>
                        </a:rPr>
                        <a:t>or smaller data rate</a:t>
                      </a:r>
                      <a:endParaRPr b="1" sz="1600" u="none" cap="none" strike="noStrike">
                        <a:latin typeface="Tahoma"/>
                        <a:ea typeface="Tahoma"/>
                        <a:cs typeface="Tahoma"/>
                        <a:sym typeface="Tahoma"/>
                      </a:endParaRPr>
                    </a:p>
                  </a:txBody>
                  <a:tcPr marT="45725" marB="45725" marR="91450" marL="91450" anchor="ctr">
                    <a:lnR cap="flat" cmpd="sng" w="12700">
                      <a:solidFill>
                        <a:schemeClr val="lt1"/>
                      </a:solidFill>
                      <a:prstDash val="solid"/>
                      <a:round/>
                      <a:headEnd len="sm" w="sm" type="none"/>
                      <a:tailEnd len="sm" w="sm" type="none"/>
                    </a:lnR>
                  </a:tcPr>
                </a:tc>
                <a:tc>
                  <a:txBody>
                    <a:bodyPr/>
                    <a:lstStyle/>
                    <a:p>
                      <a:pPr indent="0" lvl="0" marL="0" rtl="0" algn="ctr">
                        <a:spcBef>
                          <a:spcPts val="0"/>
                        </a:spcBef>
                        <a:spcAft>
                          <a:spcPts val="0"/>
                        </a:spcAft>
                        <a:buNone/>
                      </a:pPr>
                      <a:r>
                        <a:rPr lang="en-US" sz="1600">
                          <a:latin typeface="Tahoma"/>
                          <a:ea typeface="Tahoma"/>
                          <a:cs typeface="Tahoma"/>
                          <a:sym typeface="Tahoma"/>
                        </a:rPr>
                        <a:t>Passed Utility Test, </a:t>
                      </a:r>
                      <a:endParaRPr sz="1600">
                        <a:latin typeface="Tahoma"/>
                        <a:ea typeface="Tahoma"/>
                        <a:cs typeface="Tahoma"/>
                        <a:sym typeface="Tahoma"/>
                      </a:endParaRPr>
                    </a:p>
                    <a:p>
                      <a:pPr indent="0" lvl="0" marL="0" rtl="0" algn="ctr">
                        <a:spcBef>
                          <a:spcPts val="0"/>
                        </a:spcBef>
                        <a:spcAft>
                          <a:spcPts val="0"/>
                        </a:spcAft>
                        <a:buNone/>
                      </a:pPr>
                      <a:r>
                        <a:rPr lang="en-US" sz="1600">
                          <a:latin typeface="Tahoma"/>
                          <a:ea typeface="Tahoma"/>
                          <a:cs typeface="Tahoma"/>
                          <a:sym typeface="Tahoma"/>
                        </a:rPr>
                        <a:t>0.6 </a:t>
                      </a:r>
                      <a:r>
                        <a:rPr lang="en-US" sz="1600">
                          <a:latin typeface="Tahoma"/>
                          <a:ea typeface="Tahoma"/>
                          <a:cs typeface="Tahoma"/>
                          <a:sym typeface="Tahoma"/>
                        </a:rPr>
                        <a:t>kB</a:t>
                      </a:r>
                      <a:r>
                        <a:rPr lang="en-US" sz="1600">
                          <a:latin typeface="Tahoma"/>
                          <a:ea typeface="Tahoma"/>
                          <a:cs typeface="Tahoma"/>
                          <a:sym typeface="Tahoma"/>
                        </a:rPr>
                        <a:t>ps max</a:t>
                      </a:r>
                      <a:endParaRPr sz="1600" u="none" cap="none" strike="noStrike">
                        <a:latin typeface="Tahoma"/>
                        <a:ea typeface="Tahoma"/>
                        <a:cs typeface="Tahoma"/>
                        <a:sym typeface="Tahoma"/>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rgbClr val="38761D"/>
                          </a:solidFill>
                          <a:latin typeface="Tahoma"/>
                          <a:ea typeface="Tahoma"/>
                          <a:cs typeface="Tahoma"/>
                          <a:sym typeface="Tahoma"/>
                        </a:rPr>
                        <a:t>✓</a:t>
                      </a:r>
                      <a:endParaRPr/>
                    </a:p>
                  </a:txBody>
                  <a:tcPr marT="45725" marB="45725" marR="91450" marL="91450" anchor="ctr">
                    <a:lnL cap="flat" cmpd="sng" w="12700">
                      <a:solidFill>
                        <a:schemeClr val="lt1"/>
                      </a:solidFill>
                      <a:prstDash val="solid"/>
                      <a:round/>
                      <a:headEnd len="sm" w="sm" type="none"/>
                      <a:tailEnd len="sm" w="sm" type="none"/>
                    </a:lnL>
                  </a:tcPr>
                </a:tc>
              </a:tr>
              <a:tr h="850525">
                <a:tc>
                  <a:txBody>
                    <a:bodyPr/>
                    <a:lstStyle/>
                    <a:p>
                      <a:pPr indent="0" lvl="0" marL="0" marR="0" rtl="0" algn="ctr">
                        <a:spcBef>
                          <a:spcPts val="0"/>
                        </a:spcBef>
                        <a:spcAft>
                          <a:spcPts val="0"/>
                        </a:spcAft>
                        <a:buNone/>
                      </a:pPr>
                      <a:r>
                        <a:rPr b="0" lang="en-US" sz="1600" u="none" cap="none" strike="noStrike">
                          <a:latin typeface="Tahoma"/>
                          <a:ea typeface="Tahoma"/>
                          <a:cs typeface="Tahoma"/>
                          <a:sym typeface="Tahoma"/>
                        </a:rPr>
                        <a:t>JSON formatted data packets delivered to the </a:t>
                      </a:r>
                      <a:r>
                        <a:rPr b="0" i="1" lang="en-US" sz="1600" u="none" cap="none" strike="noStrike">
                          <a:latin typeface="Tahoma"/>
                          <a:ea typeface="Tahoma"/>
                          <a:cs typeface="Tahoma"/>
                          <a:sym typeface="Tahoma"/>
                        </a:rPr>
                        <a:t>/tmp/experiment/ </a:t>
                      </a:r>
                      <a:r>
                        <a:rPr b="0" lang="en-US" sz="1600" u="none" cap="none" strike="noStrike">
                          <a:latin typeface="Tahoma"/>
                          <a:ea typeface="Tahoma"/>
                          <a:cs typeface="Tahoma"/>
                          <a:sym typeface="Tahoma"/>
                        </a:rPr>
                        <a:t>folder</a:t>
                      </a:r>
                      <a:endParaRPr b="0" sz="1600" u="none" cap="none" strike="noStrike">
                        <a:latin typeface="Tahoma"/>
                        <a:ea typeface="Tahoma"/>
                        <a:cs typeface="Tahoma"/>
                        <a:sym typeface="Tahoma"/>
                      </a:endParaRPr>
                    </a:p>
                  </a:txBody>
                  <a:tcPr marT="45725" marB="45725" marR="91450" marL="91450" anchor="ctr">
                    <a:lnR cap="flat" cmpd="sng" w="12700">
                      <a:solidFill>
                        <a:schemeClr val="lt1"/>
                      </a:solidFill>
                      <a:prstDash val="solid"/>
                      <a:round/>
                      <a:headEnd len="sm" w="sm" type="none"/>
                      <a:tailEnd len="sm" w="sm" type="none"/>
                    </a:lnR>
                  </a:tcPr>
                </a:tc>
                <a:tc>
                  <a:txBody>
                    <a:bodyPr/>
                    <a:lstStyle/>
                    <a:p>
                      <a:pPr indent="0" lvl="0" marL="0" rtl="0" algn="ctr">
                        <a:spcBef>
                          <a:spcPts val="0"/>
                        </a:spcBef>
                        <a:spcAft>
                          <a:spcPts val="0"/>
                        </a:spcAft>
                        <a:buNone/>
                      </a:pPr>
                      <a:r>
                        <a:rPr lang="en-US" sz="1600">
                          <a:latin typeface="Tahoma"/>
                          <a:ea typeface="Tahoma"/>
                          <a:cs typeface="Tahoma"/>
                          <a:sym typeface="Tahoma"/>
                        </a:rPr>
                        <a:t>Passed Utility Test</a:t>
                      </a:r>
                      <a:endParaRPr sz="1600" u="none" cap="none" strike="noStrike">
                        <a:latin typeface="Tahoma"/>
                        <a:ea typeface="Tahoma"/>
                        <a:cs typeface="Tahoma"/>
                        <a:sym typeface="Tahoma"/>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rgbClr val="38761D"/>
                          </a:solidFill>
                          <a:latin typeface="Tahoma"/>
                          <a:ea typeface="Tahoma"/>
                          <a:cs typeface="Tahoma"/>
                          <a:sym typeface="Tahoma"/>
                        </a:rPr>
                        <a:t>✓</a:t>
                      </a:r>
                      <a:endParaRPr/>
                    </a:p>
                  </a:txBody>
                  <a:tcPr marT="45725" marB="45725" marR="91450" marL="91450" anchor="ctr">
                    <a:lnL cap="flat" cmpd="sng" w="12700">
                      <a:solidFill>
                        <a:schemeClr val="lt1"/>
                      </a:solidFill>
                      <a:prstDash val="solid"/>
                      <a:round/>
                      <a:headEnd len="sm" w="sm" type="none"/>
                      <a:tailEnd len="sm" w="sm" type="none"/>
                    </a:lnL>
                  </a:tcPr>
                </a:tc>
              </a:tr>
              <a:tr h="596075">
                <a:tc>
                  <a:txBody>
                    <a:bodyPr/>
                    <a:lstStyle/>
                    <a:p>
                      <a:pPr indent="0" lvl="0" marL="0" marR="0" rtl="0" algn="ctr">
                        <a:spcBef>
                          <a:spcPts val="0"/>
                        </a:spcBef>
                        <a:spcAft>
                          <a:spcPts val="0"/>
                        </a:spcAft>
                        <a:buNone/>
                      </a:pPr>
                      <a:r>
                        <a:rPr b="0" lang="en-US" sz="1600" u="none" cap="none" strike="noStrike">
                          <a:latin typeface="Tahoma"/>
                          <a:ea typeface="Tahoma"/>
                          <a:cs typeface="Tahoma"/>
                          <a:sym typeface="Tahoma"/>
                        </a:rPr>
                        <a:t>No potential harm to AR2A mission, </a:t>
                      </a:r>
                      <a:r>
                        <a:rPr lang="en-US" sz="1600">
                          <a:latin typeface="Tahoma"/>
                          <a:ea typeface="Tahoma"/>
                          <a:cs typeface="Tahoma"/>
                          <a:sym typeface="Tahoma"/>
                        </a:rPr>
                        <a:t>EMF below 2 gauss</a:t>
                      </a:r>
                      <a:endParaRPr b="0" sz="1600" u="none" cap="none" strike="noStrike">
                        <a:latin typeface="Tahoma"/>
                        <a:ea typeface="Tahoma"/>
                        <a:cs typeface="Tahoma"/>
                        <a:sym typeface="Tahoma"/>
                      </a:endParaRPr>
                    </a:p>
                  </a:txBody>
                  <a:tcPr marT="45725" marB="45725" marR="91450" marL="91450" anchor="ctr">
                    <a:lnR cap="flat" cmpd="sng" w="12700">
                      <a:solidFill>
                        <a:schemeClr val="lt1"/>
                      </a:solidFill>
                      <a:prstDash val="solid"/>
                      <a:round/>
                      <a:headEnd len="sm" w="sm" type="none"/>
                      <a:tailEnd len="sm" w="sm" type="none"/>
                    </a:lnR>
                  </a:tcPr>
                </a:tc>
                <a:tc>
                  <a:txBody>
                    <a:bodyPr/>
                    <a:lstStyle/>
                    <a:p>
                      <a:pPr indent="0" lvl="0" marL="0" marR="0" rtl="0" algn="ctr">
                        <a:spcBef>
                          <a:spcPts val="0"/>
                        </a:spcBef>
                        <a:spcAft>
                          <a:spcPts val="0"/>
                        </a:spcAft>
                        <a:buNone/>
                      </a:pPr>
                      <a:r>
                        <a:rPr lang="en-US" sz="1600">
                          <a:latin typeface="Tahoma"/>
                          <a:ea typeface="Tahoma"/>
                          <a:cs typeface="Tahoma"/>
                          <a:sym typeface="Tahoma"/>
                        </a:rPr>
                        <a:t>E</a:t>
                      </a:r>
                      <a:r>
                        <a:rPr lang="en-US" sz="1600">
                          <a:latin typeface="Tahoma"/>
                          <a:ea typeface="Tahoma"/>
                          <a:cs typeface="Tahoma"/>
                          <a:sym typeface="Tahoma"/>
                        </a:rPr>
                        <a:t>mits 1.5 </a:t>
                      </a:r>
                      <a:r>
                        <a:rPr lang="en-US" sz="1600">
                          <a:latin typeface="Tahoma"/>
                          <a:ea typeface="Tahoma"/>
                          <a:cs typeface="Tahoma"/>
                          <a:sym typeface="Tahoma"/>
                        </a:rPr>
                        <a:t>gauss</a:t>
                      </a:r>
                      <a:endParaRPr sz="1600" u="none" cap="none" strike="noStrike">
                        <a:latin typeface="Tahoma"/>
                        <a:ea typeface="Tahoma"/>
                        <a:cs typeface="Tahoma"/>
                        <a:sym typeface="Tahoma"/>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US" sz="2400">
                          <a:solidFill>
                            <a:srgbClr val="38761D"/>
                          </a:solidFill>
                          <a:latin typeface="Tahoma"/>
                          <a:ea typeface="Tahoma"/>
                          <a:cs typeface="Tahoma"/>
                          <a:sym typeface="Tahoma"/>
                        </a:rPr>
                        <a:t>✓</a:t>
                      </a:r>
                      <a:endParaRPr/>
                    </a:p>
                  </a:txBody>
                  <a:tcPr marT="45725" marB="45725" marR="91450" marL="91450" anchor="ctr">
                    <a:lnL cap="flat" cmpd="sng" w="12700">
                      <a:solidFill>
                        <a:schemeClr val="lt1"/>
                      </a:solidFill>
                      <a:prstDash val="solid"/>
                      <a:round/>
                      <a:headEnd len="sm" w="sm" type="none"/>
                      <a:tailEnd len="sm" w="sm" type="none"/>
                    </a:lnL>
                  </a:tcPr>
                </a:tc>
              </a:tr>
            </a:tbl>
          </a:graphicData>
        </a:graphic>
      </p:graphicFrame>
      <p:pic>
        <p:nvPicPr>
          <p:cNvPr id="742" name="Google Shape;742;p76"/>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743" name="Google Shape;743;p76"/>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77"/>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Lessons Learned</a:t>
            </a:r>
            <a:endParaRPr/>
          </a:p>
        </p:txBody>
      </p:sp>
      <p:sp>
        <p:nvSpPr>
          <p:cNvPr id="749" name="Google Shape;749;p7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750" name="Google Shape;750;p77"/>
          <p:cNvCxnSpPr/>
          <p:nvPr/>
        </p:nvCxnSpPr>
        <p:spPr>
          <a:xfrm>
            <a:off x="4572006" y="1066800"/>
            <a:ext cx="0" cy="4876800"/>
          </a:xfrm>
          <a:prstGeom prst="straightConnector1">
            <a:avLst/>
          </a:prstGeom>
          <a:noFill/>
          <a:ln cap="flat" cmpd="sng" w="9525">
            <a:solidFill>
              <a:srgbClr val="4A7DBA"/>
            </a:solidFill>
            <a:prstDash val="solid"/>
            <a:round/>
            <a:headEnd len="sm" w="sm" type="none"/>
            <a:tailEnd len="sm" w="sm" type="none"/>
          </a:ln>
        </p:spPr>
      </p:cxnSp>
      <p:sp>
        <p:nvSpPr>
          <p:cNvPr id="751" name="Google Shape;751;p77"/>
          <p:cNvSpPr txBox="1"/>
          <p:nvPr/>
        </p:nvSpPr>
        <p:spPr>
          <a:xfrm>
            <a:off x="4874654" y="1295400"/>
            <a:ext cx="3812100" cy="338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BC - Outreach</a:t>
            </a:r>
            <a:endParaRPr b="1" sz="1800"/>
          </a:p>
          <a:p>
            <a:pPr indent="-342900" lvl="0" marL="45720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We learned to modify our plan to reach our goal despite obstacles, but adapt how we do so in a timely and effective manner.</a:t>
            </a:r>
            <a:endParaRPr>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Coronavirus proved to be a huge obstacle that pushed us to work with what we already had before school was cancelled in the most productive and efficient way as possible.</a:t>
            </a:r>
            <a:endParaRPr>
              <a:solidFill>
                <a:schemeClr val="dk1"/>
              </a:solidFill>
            </a:endParaRPr>
          </a:p>
          <a:p>
            <a:pPr indent="-342900" lvl="0" marL="45720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If we could start again, and not have outside forces effective our ability to work, I would have liked to complete the same goal just on a larger scale.</a:t>
            </a:r>
            <a:endParaRPr sz="1800">
              <a:solidFill>
                <a:schemeClr val="dk1"/>
              </a:solidFill>
              <a:latin typeface="Tahoma"/>
              <a:ea typeface="Tahoma"/>
              <a:cs typeface="Tahoma"/>
              <a:sym typeface="Tahoma"/>
            </a:endParaRPr>
          </a:p>
        </p:txBody>
      </p:sp>
      <p:sp>
        <p:nvSpPr>
          <p:cNvPr id="752" name="Google Shape;752;p77"/>
          <p:cNvSpPr txBox="1"/>
          <p:nvPr/>
        </p:nvSpPr>
        <p:spPr>
          <a:xfrm>
            <a:off x="228600" y="1295399"/>
            <a:ext cx="3812100" cy="3139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Leadership</a:t>
            </a:r>
            <a:endParaRPr b="1"/>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We learned to adapt to different methods of virtual communications and teamwork.</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An unexpected complication arose from the coronavirus which forced us to become more coordinated with the planning and transportation of the payload.</a:t>
            </a:r>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Tahoma"/>
                <a:ea typeface="Tahoma"/>
                <a:cs typeface="Tahoma"/>
                <a:sym typeface="Tahoma"/>
              </a:rPr>
              <a:t>If we could do something differently, we would reorient after school was canceled faster, as we wasted valuable time waiting to see what changes were going to be made.</a:t>
            </a:r>
            <a:endParaRPr sz="1800">
              <a:solidFill>
                <a:schemeClr val="dk1"/>
              </a:solidFill>
              <a:latin typeface="Tahoma"/>
              <a:ea typeface="Tahoma"/>
              <a:cs typeface="Tahoma"/>
              <a:sym typeface="Tahoma"/>
            </a:endParaRPr>
          </a:p>
        </p:txBody>
      </p:sp>
      <p:pic>
        <p:nvPicPr>
          <p:cNvPr id="753" name="Google Shape;753;p77"/>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754" name="Google Shape;754;p77"/>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78"/>
          <p:cNvSpPr txBox="1"/>
          <p:nvPr/>
        </p:nvSpPr>
        <p:spPr>
          <a:xfrm>
            <a:off x="228600" y="1295400"/>
            <a:ext cx="3812100" cy="4648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Design &amp; Programming</a:t>
            </a:r>
            <a:endParaRPr b="1" sz="1800"/>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We learned the importance of planning ahead of time, and expanded our knowledge of programming and design.</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Char char="•"/>
            </a:pPr>
            <a:r>
              <a:rPr lang="en-US" sz="1800">
                <a:latin typeface="Tahoma"/>
                <a:ea typeface="Tahoma"/>
                <a:cs typeface="Tahoma"/>
                <a:sym typeface="Tahoma"/>
              </a:rPr>
              <a:t>We had to learn new protocols and functions to program the payload, and were faced with a big challenge, as we weren’t able to work face to face for most of the project.</a:t>
            </a:r>
            <a:endParaRPr sz="1800">
              <a:latin typeface="Tahoma"/>
              <a:ea typeface="Tahoma"/>
              <a:cs typeface="Tahoma"/>
              <a:sym typeface="Tahoma"/>
            </a:endParaRPr>
          </a:p>
          <a:p>
            <a:pPr indent="-285750" lvl="0" marL="285750" marR="0" rtl="0" algn="l">
              <a:spcBef>
                <a:spcPts val="0"/>
              </a:spcBef>
              <a:spcAft>
                <a:spcPts val="0"/>
              </a:spcAft>
              <a:buClr>
                <a:schemeClr val="dk1"/>
              </a:buClr>
              <a:buSzPts val="1800"/>
              <a:buChar char="•"/>
            </a:pPr>
            <a:r>
              <a:rPr lang="en-US" sz="1800">
                <a:solidFill>
                  <a:schemeClr val="dk1"/>
                </a:solidFill>
                <a:latin typeface="Tahoma"/>
                <a:ea typeface="Tahoma"/>
                <a:cs typeface="Tahoma"/>
                <a:sym typeface="Tahoma"/>
              </a:rPr>
              <a:t>We would use an online repository to organize our edits, as saving each edit as an individual file was extremely confusing.</a:t>
            </a:r>
            <a:endParaRPr sz="1800">
              <a:solidFill>
                <a:schemeClr val="dk1"/>
              </a:solidFill>
              <a:latin typeface="Tahoma"/>
              <a:ea typeface="Tahoma"/>
              <a:cs typeface="Tahoma"/>
              <a:sym typeface="Tahoma"/>
            </a:endParaRPr>
          </a:p>
        </p:txBody>
      </p:sp>
      <p:sp>
        <p:nvSpPr>
          <p:cNvPr id="760" name="Google Shape;760;p78"/>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Lessons Learned</a:t>
            </a:r>
            <a:endParaRPr/>
          </a:p>
        </p:txBody>
      </p:sp>
      <p:sp>
        <p:nvSpPr>
          <p:cNvPr id="761" name="Google Shape;761;p7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cxnSp>
        <p:nvCxnSpPr>
          <p:cNvPr id="762" name="Google Shape;762;p78"/>
          <p:cNvCxnSpPr/>
          <p:nvPr/>
        </p:nvCxnSpPr>
        <p:spPr>
          <a:xfrm>
            <a:off x="4572006" y="1066800"/>
            <a:ext cx="0" cy="4876800"/>
          </a:xfrm>
          <a:prstGeom prst="straightConnector1">
            <a:avLst/>
          </a:prstGeom>
          <a:noFill/>
          <a:ln cap="flat" cmpd="sng" w="9525">
            <a:solidFill>
              <a:srgbClr val="4A7DBA"/>
            </a:solidFill>
            <a:prstDash val="solid"/>
            <a:round/>
            <a:headEnd len="sm" w="sm" type="none"/>
            <a:tailEnd len="sm" w="sm" type="none"/>
          </a:ln>
        </p:spPr>
      </p:cxnSp>
      <p:sp>
        <p:nvSpPr>
          <p:cNvPr id="763" name="Google Shape;763;p78"/>
          <p:cNvSpPr txBox="1"/>
          <p:nvPr/>
        </p:nvSpPr>
        <p:spPr>
          <a:xfrm>
            <a:off x="4874700" y="1295401"/>
            <a:ext cx="3812100" cy="5061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ahoma"/>
                <a:ea typeface="Tahoma"/>
                <a:cs typeface="Tahoma"/>
                <a:sym typeface="Tahoma"/>
              </a:rPr>
              <a:t>Testing</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Font typeface="Tahoma"/>
              <a:buChar char="•"/>
            </a:pPr>
            <a:r>
              <a:rPr lang="en-US" sz="1700">
                <a:solidFill>
                  <a:schemeClr val="dk1"/>
                </a:solidFill>
                <a:latin typeface="Tahoma"/>
                <a:ea typeface="Tahoma"/>
                <a:cs typeface="Tahoma"/>
                <a:sym typeface="Tahoma"/>
              </a:rPr>
              <a:t>We learned the importance of multiple trials, as well as the value of longer test periods. It took the electromagnet about 30 minutes to heat up to 35°C, and another 30 minutes to determine the temperature had stabilized.</a:t>
            </a:r>
            <a:endParaRPr sz="17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Char char="•"/>
            </a:pPr>
            <a:r>
              <a:rPr lang="en-US" sz="1700">
                <a:solidFill>
                  <a:schemeClr val="dk1"/>
                </a:solidFill>
                <a:latin typeface="Tahoma"/>
                <a:ea typeface="Tahoma"/>
                <a:cs typeface="Tahoma"/>
                <a:sym typeface="Tahoma"/>
              </a:rPr>
              <a:t>We did not fully comprehend that testing would take so long and be so high maintenance. During the afterburn test, temperature data was gathered every 2 minutes, for an hour, 3 times over.</a:t>
            </a:r>
            <a:endParaRPr sz="1700">
              <a:solidFill>
                <a:schemeClr val="dk1"/>
              </a:solidFill>
              <a:latin typeface="Tahoma"/>
              <a:ea typeface="Tahoma"/>
              <a:cs typeface="Tahoma"/>
              <a:sym typeface="Tahoma"/>
            </a:endParaRPr>
          </a:p>
          <a:p>
            <a:pPr indent="-285750" lvl="0" marL="285750" marR="0" rtl="0" algn="l">
              <a:spcBef>
                <a:spcPts val="0"/>
              </a:spcBef>
              <a:spcAft>
                <a:spcPts val="0"/>
              </a:spcAft>
              <a:buClr>
                <a:schemeClr val="dk1"/>
              </a:buClr>
              <a:buSzPts val="1800"/>
              <a:buChar char="•"/>
            </a:pPr>
            <a:r>
              <a:rPr lang="en-US" sz="1700">
                <a:solidFill>
                  <a:schemeClr val="dk1"/>
                </a:solidFill>
                <a:latin typeface="Tahoma"/>
                <a:ea typeface="Tahoma"/>
                <a:cs typeface="Tahoma"/>
                <a:sym typeface="Tahoma"/>
              </a:rPr>
              <a:t>If we were to do this project again, we would focus on assembling the payload as soon as possible to allow more time for testing.</a:t>
            </a:r>
            <a:endParaRPr sz="1700">
              <a:solidFill>
                <a:schemeClr val="dk1"/>
              </a:solidFill>
              <a:latin typeface="Tahoma"/>
              <a:ea typeface="Tahoma"/>
              <a:cs typeface="Tahoma"/>
              <a:sym typeface="Tahoma"/>
            </a:endParaRPr>
          </a:p>
        </p:txBody>
      </p:sp>
      <p:pic>
        <p:nvPicPr>
          <p:cNvPr id="764" name="Google Shape;764;p78"/>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765" name="Google Shape;765;p78"/>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79"/>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Summary</a:t>
            </a:r>
            <a:endParaRPr/>
          </a:p>
        </p:txBody>
      </p:sp>
      <p:sp>
        <p:nvSpPr>
          <p:cNvPr id="771" name="Google Shape;771;p7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772" name="Google Shape;772;p79"/>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773" name="Google Shape;773;p79"/>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graphicFrame>
        <p:nvGraphicFramePr>
          <p:cNvPr id="774" name="Google Shape;774;p79"/>
          <p:cNvGraphicFramePr/>
          <p:nvPr/>
        </p:nvGraphicFramePr>
        <p:xfrm>
          <a:off x="127300" y="1101628"/>
          <a:ext cx="3000000" cy="3000000"/>
        </p:xfrm>
        <a:graphic>
          <a:graphicData uri="http://schemas.openxmlformats.org/drawingml/2006/table">
            <a:tbl>
              <a:tblPr>
                <a:noFill/>
                <a:tableStyleId>{218039A6-9518-4829-A20F-173CC1FD9F3A}</a:tableStyleId>
              </a:tblPr>
              <a:tblGrid>
                <a:gridCol w="1533425"/>
                <a:gridCol w="3579475"/>
              </a:tblGrid>
              <a:tr h="3151650">
                <a:tc>
                  <a:txBody>
                    <a:bodyPr/>
                    <a:lstStyle/>
                    <a:p>
                      <a:pPr indent="0" lvl="0" marL="0" rtl="0" algn="ctr">
                        <a:spcBef>
                          <a:spcPts val="0"/>
                        </a:spcBef>
                        <a:spcAft>
                          <a:spcPts val="0"/>
                        </a:spcAft>
                        <a:buNone/>
                      </a:pPr>
                      <a:r>
                        <a:rPr b="1" lang="en-US" sz="1800">
                          <a:solidFill>
                            <a:srgbClr val="F3F3F3"/>
                          </a:solidFill>
                          <a:latin typeface="Tahoma"/>
                          <a:ea typeface="Tahoma"/>
                          <a:cs typeface="Tahoma"/>
                          <a:sym typeface="Tahoma"/>
                        </a:rPr>
                        <a:t>Design Summary</a:t>
                      </a:r>
                      <a:endParaRPr b="1" sz="1800"/>
                    </a:p>
                  </a:txBody>
                  <a:tcPr marT="91425" marB="91425" marR="91425" marL="91425" anchor="ctr">
                    <a:lnL cap="flat" cmpd="sng" w="19050">
                      <a:solidFill>
                        <a:srgbClr val="FFFFFF">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38CD5"/>
                    </a:solidFill>
                  </a:tcPr>
                </a:tc>
                <a:tc>
                  <a:txBody>
                    <a:bodyPr/>
                    <a:lstStyle/>
                    <a:p>
                      <a:pPr indent="-292100" lvl="0" marL="342900" rtl="0" algn="l">
                        <a:spcBef>
                          <a:spcPts val="0"/>
                        </a:spcBef>
                        <a:spcAft>
                          <a:spcPts val="0"/>
                        </a:spcAft>
                        <a:buClr>
                          <a:srgbClr val="000000"/>
                        </a:buClr>
                        <a:buSzPts val="1600"/>
                        <a:buChar char="•"/>
                      </a:pPr>
                      <a:r>
                        <a:rPr lang="en-US" sz="1600">
                          <a:solidFill>
                            <a:srgbClr val="000000"/>
                          </a:solidFill>
                          <a:latin typeface="Tahoma"/>
                          <a:ea typeface="Tahoma"/>
                          <a:cs typeface="Tahoma"/>
                          <a:sym typeface="Tahoma"/>
                        </a:rPr>
                        <a:t>Science Objective: </a:t>
                      </a:r>
                      <a:r>
                        <a:rPr lang="en-US" sz="1600">
                          <a:latin typeface="Tahoma"/>
                          <a:ea typeface="Tahoma"/>
                          <a:cs typeface="Tahoma"/>
                          <a:sym typeface="Tahoma"/>
                        </a:rPr>
                        <a:t>Effects of Earth’s Magnetic Field on EMF Strength</a:t>
                      </a:r>
                      <a:endParaRPr sz="1600">
                        <a:latin typeface="Tahoma"/>
                        <a:ea typeface="Tahoma"/>
                        <a:cs typeface="Tahoma"/>
                        <a:sym typeface="Tahoma"/>
                      </a:endParaRPr>
                    </a:p>
                    <a:p>
                      <a:pPr indent="-292100" lvl="0" marL="342900" rtl="0" algn="l">
                        <a:spcBef>
                          <a:spcPts val="0"/>
                        </a:spcBef>
                        <a:spcAft>
                          <a:spcPts val="0"/>
                        </a:spcAft>
                        <a:buClr>
                          <a:srgbClr val="000000"/>
                        </a:buClr>
                        <a:buSzPts val="1600"/>
                        <a:buChar char="•"/>
                      </a:pPr>
                      <a:r>
                        <a:rPr lang="en-US" sz="1600">
                          <a:latin typeface="Tahoma"/>
                          <a:ea typeface="Tahoma"/>
                          <a:cs typeface="Tahoma"/>
                          <a:sym typeface="Tahoma"/>
                        </a:rPr>
                        <a:t>Configuration</a:t>
                      </a:r>
                      <a:endParaRPr sz="1500">
                        <a:solidFill>
                          <a:schemeClr val="dk1"/>
                        </a:solidFill>
                        <a:latin typeface="Tahoma"/>
                        <a:ea typeface="Tahoma"/>
                        <a:cs typeface="Tahoma"/>
                        <a:sym typeface="Tahoma"/>
                      </a:endParaRPr>
                    </a:p>
                    <a:p>
                      <a:pPr indent="-311150" lvl="1" marL="685800" rtl="0" algn="l">
                        <a:spcBef>
                          <a:spcPts val="0"/>
                        </a:spcBef>
                        <a:spcAft>
                          <a:spcPts val="0"/>
                        </a:spcAft>
                        <a:buClr>
                          <a:schemeClr val="dk1"/>
                        </a:buClr>
                        <a:buSzPts val="1300"/>
                        <a:buFont typeface="Tahoma"/>
                        <a:buChar char="–"/>
                      </a:pPr>
                      <a:r>
                        <a:rPr lang="en-US">
                          <a:solidFill>
                            <a:schemeClr val="dk1"/>
                          </a:solidFill>
                          <a:latin typeface="Tahoma"/>
                          <a:ea typeface="Tahoma"/>
                          <a:cs typeface="Tahoma"/>
                          <a:sym typeface="Tahoma"/>
                        </a:rPr>
                        <a:t>Instruments: Grove Pi Electromagnet and HMC5883L Magnetometer</a:t>
                      </a:r>
                      <a:endParaRPr>
                        <a:solidFill>
                          <a:schemeClr val="dk1"/>
                        </a:solidFill>
                        <a:latin typeface="Tahoma"/>
                        <a:ea typeface="Tahoma"/>
                        <a:cs typeface="Tahoma"/>
                        <a:sym typeface="Tahoma"/>
                      </a:endParaRPr>
                    </a:p>
                    <a:p>
                      <a:pPr indent="-317500" lvl="1" marL="685800" rtl="0" algn="l">
                        <a:spcBef>
                          <a:spcPts val="0"/>
                        </a:spcBef>
                        <a:spcAft>
                          <a:spcPts val="0"/>
                        </a:spcAft>
                        <a:buClr>
                          <a:schemeClr val="dk1"/>
                        </a:buClr>
                        <a:buSzPts val="1400"/>
                        <a:buFont typeface="Tahoma"/>
                        <a:buChar char="–"/>
                      </a:pPr>
                      <a:r>
                        <a:rPr lang="en-US">
                          <a:solidFill>
                            <a:schemeClr val="dk1"/>
                          </a:solidFill>
                          <a:latin typeface="Tahoma"/>
                          <a:ea typeface="Tahoma"/>
                          <a:cs typeface="Tahoma"/>
                          <a:sym typeface="Tahoma"/>
                        </a:rPr>
                        <a:t>62 x 56 x 18.8 mm, emits 1.5 gauss</a:t>
                      </a:r>
                      <a:endParaRPr>
                        <a:solidFill>
                          <a:schemeClr val="dk1"/>
                        </a:solidFill>
                        <a:latin typeface="Tahoma"/>
                        <a:ea typeface="Tahoma"/>
                        <a:cs typeface="Tahoma"/>
                        <a:sym typeface="Tahoma"/>
                      </a:endParaRPr>
                    </a:p>
                    <a:p>
                      <a:pPr indent="-317500" lvl="1" marL="685800" rtl="0" algn="l">
                        <a:spcBef>
                          <a:spcPts val="0"/>
                        </a:spcBef>
                        <a:spcAft>
                          <a:spcPts val="0"/>
                        </a:spcAft>
                        <a:buClr>
                          <a:schemeClr val="dk1"/>
                        </a:buClr>
                        <a:buSzPts val="1400"/>
                        <a:buFont typeface="Tahoma"/>
                        <a:buChar char="–"/>
                      </a:pPr>
                      <a:r>
                        <a:rPr lang="en-US">
                          <a:solidFill>
                            <a:schemeClr val="dk1"/>
                          </a:solidFill>
                          <a:latin typeface="Tahoma"/>
                          <a:ea typeface="Tahoma"/>
                          <a:cs typeface="Tahoma"/>
                          <a:sym typeface="Tahoma"/>
                        </a:rPr>
                        <a:t>Outputs 0.3 kBps, max 0.6 kBps</a:t>
                      </a:r>
                      <a:endParaRPr sz="1500">
                        <a:solidFill>
                          <a:schemeClr val="dk1"/>
                        </a:solidFill>
                        <a:latin typeface="Tahoma"/>
                        <a:ea typeface="Tahoma"/>
                        <a:cs typeface="Tahoma"/>
                        <a:sym typeface="Tahoma"/>
                      </a:endParaRPr>
                    </a:p>
                    <a:p>
                      <a:pPr indent="-292100" lvl="0" marL="342900" rtl="0" algn="l">
                        <a:spcBef>
                          <a:spcPts val="0"/>
                        </a:spcBef>
                        <a:spcAft>
                          <a:spcPts val="0"/>
                        </a:spcAft>
                        <a:buClr>
                          <a:schemeClr val="dk1"/>
                        </a:buClr>
                        <a:buSzPts val="1600"/>
                        <a:buChar char="•"/>
                      </a:pPr>
                      <a:r>
                        <a:rPr lang="en-US" sz="1600">
                          <a:latin typeface="Tahoma"/>
                          <a:ea typeface="Tahoma"/>
                          <a:cs typeface="Tahoma"/>
                          <a:sym typeface="Tahoma"/>
                        </a:rPr>
                        <a:t>6 Major Program Parts</a:t>
                      </a:r>
                      <a:endParaRPr sz="1500">
                        <a:solidFill>
                          <a:schemeClr val="dk1"/>
                        </a:solidFill>
                        <a:latin typeface="Tahoma"/>
                        <a:ea typeface="Tahoma"/>
                        <a:cs typeface="Tahoma"/>
                        <a:sym typeface="Tahoma"/>
                      </a:endParaRPr>
                    </a:p>
                    <a:p>
                      <a:pPr indent="-311150" lvl="1" marL="685800" rtl="0" algn="l">
                        <a:spcBef>
                          <a:spcPts val="0"/>
                        </a:spcBef>
                        <a:spcAft>
                          <a:spcPts val="0"/>
                        </a:spcAft>
                        <a:buClr>
                          <a:schemeClr val="dk1"/>
                        </a:buClr>
                        <a:buSzPts val="1300"/>
                        <a:buFont typeface="Tahoma"/>
                        <a:buChar char="–"/>
                      </a:pPr>
                      <a:r>
                        <a:rPr lang="en-US">
                          <a:solidFill>
                            <a:schemeClr val="dk1"/>
                          </a:solidFill>
                          <a:latin typeface="Tahoma"/>
                          <a:ea typeface="Tahoma"/>
                          <a:cs typeface="Tahoma"/>
                          <a:sym typeface="Tahoma"/>
                        </a:rPr>
                        <a:t>Control, Magnet, Transfer, Monitor program, UAH’s Data Send, and Restart</a:t>
                      </a:r>
                      <a:endParaRPr sz="1500">
                        <a:latin typeface="Tahoma"/>
                        <a:ea typeface="Tahoma"/>
                        <a:cs typeface="Tahoma"/>
                        <a:sym typeface="Tahoma"/>
                      </a:endParaRPr>
                    </a:p>
                  </a:txBody>
                  <a:tcPr marT="91425" marB="91425" marR="91425" marL="91425" anchor="ctr">
                    <a:lnL cap="flat" cmpd="sng" w="1905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CF4"/>
                    </a:solidFill>
                  </a:tcPr>
                </a:tc>
              </a:tr>
              <a:tr h="1333650">
                <a:tc>
                  <a:txBody>
                    <a:bodyPr/>
                    <a:lstStyle/>
                    <a:p>
                      <a:pPr indent="0" lvl="0" marL="0" rtl="0" algn="ctr">
                        <a:lnSpc>
                          <a:spcPct val="100000"/>
                        </a:lnSpc>
                        <a:spcBef>
                          <a:spcPts val="0"/>
                        </a:spcBef>
                        <a:spcAft>
                          <a:spcPts val="0"/>
                        </a:spcAft>
                        <a:buNone/>
                      </a:pPr>
                      <a:r>
                        <a:rPr b="1" lang="en-US" sz="1800">
                          <a:solidFill>
                            <a:srgbClr val="F3F3F3"/>
                          </a:solidFill>
                          <a:latin typeface="Tahoma"/>
                          <a:ea typeface="Tahoma"/>
                          <a:cs typeface="Tahoma"/>
                          <a:sym typeface="Tahoma"/>
                        </a:rPr>
                        <a:t>Testing and Verification</a:t>
                      </a:r>
                      <a:endParaRPr b="1" sz="1800">
                        <a:solidFill>
                          <a:srgbClr val="F3F3F3"/>
                        </a:solidFill>
                        <a:latin typeface="Tahoma"/>
                        <a:ea typeface="Tahoma"/>
                        <a:cs typeface="Tahoma"/>
                        <a:sym typeface="Tahoma"/>
                      </a:endParaRPr>
                    </a:p>
                  </a:txBody>
                  <a:tcPr marT="91425" marB="91425" marR="91425" marL="91425" anchor="ctr">
                    <a:lnL cap="flat" cmpd="sng" w="19050">
                      <a:solidFill>
                        <a:srgbClr val="FFFFFF">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38CD5"/>
                    </a:solidFill>
                  </a:tcPr>
                </a:tc>
                <a:tc rowSpan="2">
                  <a:txBody>
                    <a:bodyPr/>
                    <a:lstStyle/>
                    <a:p>
                      <a:pPr indent="-285750" lvl="0" marL="342900" rtl="0" algn="l">
                        <a:spcBef>
                          <a:spcPts val="0"/>
                        </a:spcBef>
                        <a:spcAft>
                          <a:spcPts val="0"/>
                        </a:spcAft>
                        <a:buSzPts val="1500"/>
                        <a:buFont typeface="Tahoma"/>
                        <a:buChar char="•"/>
                      </a:pPr>
                      <a:r>
                        <a:rPr lang="en-US" sz="1600">
                          <a:latin typeface="Tahoma"/>
                          <a:ea typeface="Tahoma"/>
                          <a:cs typeface="Tahoma"/>
                          <a:sym typeface="Tahoma"/>
                        </a:rPr>
                        <a:t>Testing Passed</a:t>
                      </a:r>
                      <a:endParaRPr sz="1600">
                        <a:latin typeface="Tahoma"/>
                        <a:ea typeface="Tahoma"/>
                        <a:cs typeface="Tahoma"/>
                        <a:sym typeface="Tahoma"/>
                      </a:endParaRPr>
                    </a:p>
                    <a:p>
                      <a:pPr indent="-311150" lvl="1" marL="685800" rtl="0" algn="l">
                        <a:spcBef>
                          <a:spcPts val="0"/>
                        </a:spcBef>
                        <a:spcAft>
                          <a:spcPts val="0"/>
                        </a:spcAft>
                        <a:buSzPts val="1300"/>
                        <a:buFont typeface="Tahoma"/>
                        <a:buChar char="–"/>
                      </a:pPr>
                      <a:r>
                        <a:rPr lang="en-US">
                          <a:latin typeface="Tahoma"/>
                          <a:ea typeface="Tahoma"/>
                          <a:cs typeface="Tahoma"/>
                          <a:sym typeface="Tahoma"/>
                        </a:rPr>
                        <a:t>Functional: </a:t>
                      </a:r>
                      <a:endParaRPr>
                        <a:latin typeface="Tahoma"/>
                        <a:ea typeface="Tahoma"/>
                        <a:cs typeface="Tahoma"/>
                        <a:sym typeface="Tahoma"/>
                      </a:endParaRPr>
                    </a:p>
                    <a:p>
                      <a:pPr indent="-254000" lvl="2" marL="971550" rtl="0" algn="l">
                        <a:spcBef>
                          <a:spcPts val="0"/>
                        </a:spcBef>
                        <a:spcAft>
                          <a:spcPts val="0"/>
                        </a:spcAft>
                        <a:buSzPts val="1300"/>
                        <a:buFont typeface="Tahoma"/>
                        <a:buChar char="•"/>
                      </a:pPr>
                      <a:r>
                        <a:rPr lang="en-US">
                          <a:latin typeface="Tahoma"/>
                          <a:ea typeface="Tahoma"/>
                          <a:cs typeface="Tahoma"/>
                          <a:sym typeface="Tahoma"/>
                        </a:rPr>
                        <a:t>Utility - 0.6 </a:t>
                      </a:r>
                      <a:r>
                        <a:rPr lang="en-US">
                          <a:latin typeface="Tahoma"/>
                          <a:ea typeface="Tahoma"/>
                          <a:cs typeface="Tahoma"/>
                          <a:sym typeface="Tahoma"/>
                        </a:rPr>
                        <a:t>kB</a:t>
                      </a:r>
                      <a:r>
                        <a:rPr lang="en-US">
                          <a:latin typeface="Tahoma"/>
                          <a:ea typeface="Tahoma"/>
                          <a:cs typeface="Tahoma"/>
                          <a:sym typeface="Tahoma"/>
                        </a:rPr>
                        <a:t>ps max</a:t>
                      </a:r>
                      <a:endParaRPr>
                        <a:latin typeface="Tahoma"/>
                        <a:ea typeface="Tahoma"/>
                        <a:cs typeface="Tahoma"/>
                        <a:sym typeface="Tahoma"/>
                      </a:endParaRPr>
                    </a:p>
                    <a:p>
                      <a:pPr indent="-254000" lvl="2" marL="971550" rtl="0" algn="l">
                        <a:spcBef>
                          <a:spcPts val="0"/>
                        </a:spcBef>
                        <a:spcAft>
                          <a:spcPts val="0"/>
                        </a:spcAft>
                        <a:buSzPts val="1300"/>
                        <a:buFont typeface="Tahoma"/>
                        <a:buChar char="•"/>
                      </a:pPr>
                      <a:r>
                        <a:rPr lang="en-US">
                          <a:latin typeface="Tahoma"/>
                          <a:ea typeface="Tahoma"/>
                          <a:cs typeface="Tahoma"/>
                          <a:sym typeface="Tahoma"/>
                        </a:rPr>
                        <a:t>Afterburn - On/off cycle</a:t>
                      </a:r>
                      <a:endParaRPr>
                        <a:latin typeface="Tahoma"/>
                        <a:ea typeface="Tahoma"/>
                        <a:cs typeface="Tahoma"/>
                        <a:sym typeface="Tahoma"/>
                      </a:endParaRPr>
                    </a:p>
                    <a:p>
                      <a:pPr indent="-254000" lvl="2" marL="971550" rtl="0" algn="l">
                        <a:spcBef>
                          <a:spcPts val="0"/>
                        </a:spcBef>
                        <a:spcAft>
                          <a:spcPts val="0"/>
                        </a:spcAft>
                        <a:buSzPts val="1300"/>
                        <a:buFont typeface="Tahoma"/>
                        <a:buChar char="•"/>
                      </a:pPr>
                      <a:r>
                        <a:rPr lang="en-US">
                          <a:latin typeface="Tahoma"/>
                          <a:ea typeface="Tahoma"/>
                          <a:cs typeface="Tahoma"/>
                          <a:sym typeface="Tahoma"/>
                        </a:rPr>
                        <a:t>EMP - 1.5 gauss</a:t>
                      </a:r>
                      <a:endParaRPr>
                        <a:latin typeface="Tahoma"/>
                        <a:ea typeface="Tahoma"/>
                        <a:cs typeface="Tahoma"/>
                        <a:sym typeface="Tahoma"/>
                      </a:endParaRPr>
                    </a:p>
                    <a:p>
                      <a:pPr indent="-317500" lvl="1" marL="685800" rtl="0" algn="l">
                        <a:spcBef>
                          <a:spcPts val="0"/>
                        </a:spcBef>
                        <a:spcAft>
                          <a:spcPts val="0"/>
                        </a:spcAft>
                        <a:buSzPts val="1400"/>
                        <a:buFont typeface="Tahoma"/>
                        <a:buChar char="–"/>
                      </a:pPr>
                      <a:r>
                        <a:rPr lang="en-US">
                          <a:latin typeface="Tahoma"/>
                          <a:ea typeface="Tahoma"/>
                          <a:cs typeface="Tahoma"/>
                          <a:sym typeface="Tahoma"/>
                        </a:rPr>
                        <a:t>Operational:</a:t>
                      </a:r>
                      <a:endParaRPr>
                        <a:latin typeface="Tahoma"/>
                        <a:ea typeface="Tahoma"/>
                        <a:cs typeface="Tahoma"/>
                        <a:sym typeface="Tahoma"/>
                      </a:endParaRPr>
                    </a:p>
                    <a:p>
                      <a:pPr indent="-260350" lvl="2" marL="971550" rtl="0" algn="l">
                        <a:spcBef>
                          <a:spcPts val="0"/>
                        </a:spcBef>
                        <a:spcAft>
                          <a:spcPts val="0"/>
                        </a:spcAft>
                        <a:buSzPts val="1400"/>
                        <a:buFont typeface="Tahoma"/>
                        <a:buChar char="•"/>
                      </a:pPr>
                      <a:r>
                        <a:rPr lang="en-US">
                          <a:latin typeface="Tahoma"/>
                          <a:ea typeface="Tahoma"/>
                          <a:cs typeface="Tahoma"/>
                          <a:sym typeface="Tahoma"/>
                        </a:rPr>
                        <a:t>Heat - Operated at 60℃</a:t>
                      </a:r>
                      <a:endParaRPr>
                        <a:latin typeface="Tahoma"/>
                        <a:ea typeface="Tahoma"/>
                        <a:cs typeface="Tahoma"/>
                        <a:sym typeface="Tahoma"/>
                      </a:endParaRPr>
                    </a:p>
                    <a:p>
                      <a:pPr indent="-260350" lvl="2" marL="971550" rtl="0" algn="l">
                        <a:spcBef>
                          <a:spcPts val="0"/>
                        </a:spcBef>
                        <a:spcAft>
                          <a:spcPts val="0"/>
                        </a:spcAft>
                        <a:buSzPts val="1400"/>
                        <a:buFont typeface="Tahoma"/>
                        <a:buChar char="•"/>
                      </a:pPr>
                      <a:r>
                        <a:rPr lang="en-US">
                          <a:latin typeface="Tahoma"/>
                          <a:ea typeface="Tahoma"/>
                          <a:cs typeface="Tahoma"/>
                          <a:sym typeface="Tahoma"/>
                        </a:rPr>
                        <a:t>Chill - Operated after -32℃</a:t>
                      </a:r>
                      <a:endParaRPr>
                        <a:latin typeface="Tahoma"/>
                        <a:ea typeface="Tahoma"/>
                        <a:cs typeface="Tahoma"/>
                        <a:sym typeface="Tahoma"/>
                      </a:endParaRPr>
                    </a:p>
                    <a:p>
                      <a:pPr indent="-260350" lvl="2" marL="971550" rtl="0" algn="l">
                        <a:spcBef>
                          <a:spcPts val="0"/>
                        </a:spcBef>
                        <a:spcAft>
                          <a:spcPts val="0"/>
                        </a:spcAft>
                        <a:buSzPts val="1400"/>
                        <a:buFont typeface="Tahoma"/>
                        <a:buChar char="•"/>
                      </a:pPr>
                      <a:r>
                        <a:rPr lang="en-US">
                          <a:latin typeface="Tahoma"/>
                          <a:ea typeface="Tahoma"/>
                          <a:cs typeface="Tahoma"/>
                          <a:sym typeface="Tahoma"/>
                        </a:rPr>
                        <a:t>Rumble - Survived vibration</a:t>
                      </a:r>
                      <a:endParaRPr>
                        <a:latin typeface="Tahoma"/>
                        <a:ea typeface="Tahoma"/>
                        <a:cs typeface="Tahoma"/>
                        <a:sym typeface="Tahoma"/>
                      </a:endParaRPr>
                    </a:p>
                    <a:p>
                      <a:pPr indent="-260350" lvl="2" marL="971550" rtl="0" algn="l">
                        <a:spcBef>
                          <a:spcPts val="0"/>
                        </a:spcBef>
                        <a:spcAft>
                          <a:spcPts val="0"/>
                        </a:spcAft>
                        <a:buSzPts val="1400"/>
                        <a:buFont typeface="Tahoma"/>
                        <a:buChar char="•"/>
                      </a:pPr>
                      <a:r>
                        <a:rPr lang="en-US">
                          <a:latin typeface="Tahoma"/>
                          <a:ea typeface="Tahoma"/>
                          <a:cs typeface="Tahoma"/>
                          <a:sym typeface="Tahoma"/>
                        </a:rPr>
                        <a:t>Vacuum - Survived -27 bar</a:t>
                      </a:r>
                      <a:endParaRPr>
                        <a:latin typeface="Tahoma"/>
                        <a:ea typeface="Tahoma"/>
                        <a:cs typeface="Tahoma"/>
                        <a:sym typeface="Tahoma"/>
                      </a:endParaRPr>
                    </a:p>
                  </a:txBody>
                  <a:tcPr marT="91425" marB="91425" marR="91425" marL="91425" anchor="ctr">
                    <a:lnL cap="flat" cmpd="sng" w="1905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FD7E7"/>
                    </a:solidFill>
                  </a:tcPr>
                </a:tc>
              </a:tr>
              <a:tr h="1134550">
                <a:tc>
                  <a:txBody>
                    <a:bodyPr/>
                    <a:lstStyle/>
                    <a:p>
                      <a:pPr indent="0" lvl="0" marL="457200" rtl="0" algn="ctr">
                        <a:lnSpc>
                          <a:spcPct val="100000"/>
                        </a:lnSpc>
                        <a:spcBef>
                          <a:spcPts val="0"/>
                        </a:spcBef>
                        <a:spcAft>
                          <a:spcPts val="0"/>
                        </a:spcAft>
                        <a:buNone/>
                      </a:pPr>
                      <a:r>
                        <a:t/>
                      </a:r>
                      <a:endParaRPr b="1" sz="1800">
                        <a:solidFill>
                          <a:srgbClr val="F3F3F3"/>
                        </a:solidFill>
                        <a:latin typeface="Tahoma"/>
                        <a:ea typeface="Tahoma"/>
                        <a:cs typeface="Tahoma"/>
                        <a:sym typeface="Tahoma"/>
                      </a:endParaRPr>
                    </a:p>
                  </a:txBody>
                  <a:tcPr marT="91425" marB="91425" marR="91425" marL="91425" anchor="ctr">
                    <a:lnL cap="flat" cmpd="sng" w="19050">
                      <a:solidFill>
                        <a:srgbClr val="FFFFFF">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vMerge="1"/>
              </a:tr>
            </a:tbl>
          </a:graphicData>
        </a:graphic>
      </p:graphicFrame>
      <p:pic>
        <p:nvPicPr>
          <p:cNvPr id="775" name="Google Shape;775;p79"/>
          <p:cNvPicPr preferRelativeResize="0"/>
          <p:nvPr/>
        </p:nvPicPr>
        <p:blipFill rotWithShape="1">
          <a:blip r:embed="rId5">
            <a:alphaModFix/>
          </a:blip>
          <a:srcRect b="13778" l="9359" r="16539" t="7307"/>
          <a:stretch/>
        </p:blipFill>
        <p:spPr>
          <a:xfrm>
            <a:off x="5370569" y="1315398"/>
            <a:ext cx="3655162" cy="2313085"/>
          </a:xfrm>
          <a:prstGeom prst="rect">
            <a:avLst/>
          </a:prstGeom>
          <a:noFill/>
          <a:ln>
            <a:noFill/>
          </a:ln>
        </p:spPr>
      </p:pic>
      <p:pic>
        <p:nvPicPr>
          <p:cNvPr id="776" name="Google Shape;776;p79"/>
          <p:cNvPicPr preferRelativeResize="0"/>
          <p:nvPr/>
        </p:nvPicPr>
        <p:blipFill rotWithShape="1">
          <a:blip r:embed="rId6">
            <a:alphaModFix/>
          </a:blip>
          <a:srcRect b="4220" l="15791" r="4495" t="8405"/>
          <a:stretch/>
        </p:blipFill>
        <p:spPr>
          <a:xfrm rot="5400000">
            <a:off x="5946950" y="3282376"/>
            <a:ext cx="2497601" cy="3650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1"/>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Arial"/>
              <a:buNone/>
            </a:pPr>
            <a:r>
              <a:rPr lang="en-US"/>
              <a:t>Project Background</a:t>
            </a:r>
            <a:endParaRPr/>
          </a:p>
        </p:txBody>
      </p:sp>
      <p:sp>
        <p:nvSpPr>
          <p:cNvPr id="304" name="Google Shape;304;p41"/>
          <p:cNvSpPr txBox="1"/>
          <p:nvPr>
            <p:ph idx="1" type="body"/>
          </p:nvPr>
        </p:nvSpPr>
        <p:spPr>
          <a:xfrm>
            <a:off x="214675" y="1230600"/>
            <a:ext cx="6096000" cy="4907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latin typeface="Tahoma"/>
                <a:ea typeface="Tahoma"/>
                <a:cs typeface="Tahoma"/>
                <a:sym typeface="Tahoma"/>
              </a:rPr>
              <a:t>AR2A ISS Experiment is an external pallet experiment sponsored by U.S. Space and Missile Defense Command </a:t>
            </a:r>
            <a:endParaRPr sz="2400">
              <a:latin typeface="Tahoma"/>
              <a:ea typeface="Tahoma"/>
              <a:cs typeface="Tahoma"/>
              <a:sym typeface="Tahoma"/>
            </a:endParaRPr>
          </a:p>
          <a:p>
            <a:pPr indent="-292100" lvl="0" marL="342900" rtl="0" algn="l">
              <a:spcBef>
                <a:spcPts val="560"/>
              </a:spcBef>
              <a:spcAft>
                <a:spcPts val="0"/>
              </a:spcAft>
              <a:buSzPts val="2000"/>
              <a:buChar char="•"/>
            </a:pPr>
            <a:r>
              <a:rPr lang="en-US" sz="2000">
                <a:latin typeface="Tahoma"/>
                <a:ea typeface="Tahoma"/>
                <a:cs typeface="Tahoma"/>
                <a:sym typeface="Tahoma"/>
              </a:rPr>
              <a:t>Objectives:</a:t>
            </a:r>
            <a:endParaRPr sz="2000">
              <a:latin typeface="Tahoma"/>
              <a:ea typeface="Tahoma"/>
              <a:cs typeface="Tahoma"/>
              <a:sym typeface="Tahoma"/>
            </a:endParaRPr>
          </a:p>
          <a:p>
            <a:pPr indent="-273050" lvl="1" marL="742950" rtl="0" algn="l">
              <a:spcBef>
                <a:spcPts val="560"/>
              </a:spcBef>
              <a:spcAft>
                <a:spcPts val="0"/>
              </a:spcAft>
              <a:buSzPts val="1600"/>
              <a:buChar char="–"/>
            </a:pPr>
            <a:r>
              <a:rPr lang="en-US" sz="1600">
                <a:latin typeface="Tahoma"/>
                <a:ea typeface="Tahoma"/>
                <a:cs typeface="Tahoma"/>
                <a:sym typeface="Tahoma"/>
              </a:rPr>
              <a:t>Space qualify quantum entanglement Commercial-Off-the-Shelf (COTS) hardware</a:t>
            </a:r>
            <a:endParaRPr sz="1600">
              <a:latin typeface="Tahoma"/>
              <a:ea typeface="Tahoma"/>
              <a:cs typeface="Tahoma"/>
              <a:sym typeface="Tahoma"/>
            </a:endParaRPr>
          </a:p>
          <a:p>
            <a:pPr indent="-273050" lvl="1" marL="742950" rtl="0" algn="l">
              <a:spcBef>
                <a:spcPts val="560"/>
              </a:spcBef>
              <a:spcAft>
                <a:spcPts val="0"/>
              </a:spcAft>
              <a:buSzPts val="1600"/>
              <a:buChar char="–"/>
            </a:pPr>
            <a:r>
              <a:rPr lang="en-US" sz="1600">
                <a:latin typeface="Tahoma"/>
                <a:ea typeface="Tahoma"/>
                <a:cs typeface="Tahoma"/>
                <a:sym typeface="Tahoma"/>
              </a:rPr>
              <a:t>Investigate space environment effects on quantum random number generator</a:t>
            </a:r>
            <a:endParaRPr sz="1600">
              <a:latin typeface="Tahoma"/>
              <a:ea typeface="Tahoma"/>
              <a:cs typeface="Tahoma"/>
              <a:sym typeface="Tahoma"/>
            </a:endParaRPr>
          </a:p>
          <a:p>
            <a:pPr indent="-273050" lvl="1" marL="742950" rtl="0" algn="l">
              <a:spcBef>
                <a:spcPts val="560"/>
              </a:spcBef>
              <a:spcAft>
                <a:spcPts val="0"/>
              </a:spcAft>
              <a:buSzPts val="1600"/>
              <a:buChar char="–"/>
            </a:pPr>
            <a:r>
              <a:rPr b="1" lang="en-US" sz="1600">
                <a:latin typeface="Tahoma"/>
                <a:ea typeface="Tahoma"/>
                <a:cs typeface="Tahoma"/>
                <a:sym typeface="Tahoma"/>
              </a:rPr>
              <a:t>Investigate low-cost COTS small satellite technologies</a:t>
            </a:r>
            <a:endParaRPr b="1" sz="1600">
              <a:latin typeface="Tahoma"/>
              <a:ea typeface="Tahoma"/>
              <a:cs typeface="Tahoma"/>
              <a:sym typeface="Tahoma"/>
            </a:endParaRPr>
          </a:p>
          <a:p>
            <a:pPr indent="-292100" lvl="0" marL="342900" rtl="0" algn="l">
              <a:spcBef>
                <a:spcPts val="560"/>
              </a:spcBef>
              <a:spcAft>
                <a:spcPts val="0"/>
              </a:spcAft>
              <a:buSzPts val="2000"/>
              <a:buChar char="•"/>
            </a:pPr>
            <a:r>
              <a:rPr lang="en-US" sz="2000">
                <a:latin typeface="Tahoma"/>
                <a:ea typeface="Tahoma"/>
                <a:cs typeface="Tahoma"/>
                <a:sym typeface="Tahoma"/>
              </a:rPr>
              <a:t>Schedule</a:t>
            </a:r>
            <a:endParaRPr sz="2000">
              <a:latin typeface="Tahoma"/>
              <a:ea typeface="Tahoma"/>
              <a:cs typeface="Tahoma"/>
              <a:sym typeface="Tahoma"/>
            </a:endParaRPr>
          </a:p>
          <a:p>
            <a:pPr indent="-273050" lvl="1" marL="742950" rtl="0" algn="l">
              <a:spcBef>
                <a:spcPts val="560"/>
              </a:spcBef>
              <a:spcAft>
                <a:spcPts val="0"/>
              </a:spcAft>
              <a:buSzPts val="1600"/>
              <a:buChar char="–"/>
            </a:pPr>
            <a:r>
              <a:rPr lang="en-US" sz="1600">
                <a:latin typeface="Tahoma"/>
                <a:ea typeface="Tahoma"/>
                <a:cs typeface="Tahoma"/>
                <a:sym typeface="Tahoma"/>
              </a:rPr>
              <a:t>January 2021 – ship to pallet integrator</a:t>
            </a:r>
            <a:endParaRPr sz="1600">
              <a:latin typeface="Tahoma"/>
              <a:ea typeface="Tahoma"/>
              <a:cs typeface="Tahoma"/>
              <a:sym typeface="Tahoma"/>
            </a:endParaRPr>
          </a:p>
          <a:p>
            <a:pPr indent="-273050" lvl="1" marL="742950" rtl="0" algn="l">
              <a:spcBef>
                <a:spcPts val="560"/>
              </a:spcBef>
              <a:spcAft>
                <a:spcPts val="0"/>
              </a:spcAft>
              <a:buSzPts val="1600"/>
              <a:buChar char="–"/>
            </a:pPr>
            <a:r>
              <a:rPr lang="en-US" sz="1600">
                <a:latin typeface="Tahoma"/>
                <a:ea typeface="Tahoma"/>
                <a:cs typeface="Tahoma"/>
                <a:sym typeface="Tahoma"/>
              </a:rPr>
              <a:t>December 2021- launch to ISS</a:t>
            </a:r>
            <a:endParaRPr sz="1600">
              <a:latin typeface="Tahoma"/>
              <a:ea typeface="Tahoma"/>
              <a:cs typeface="Tahoma"/>
              <a:sym typeface="Tahoma"/>
            </a:endParaRPr>
          </a:p>
          <a:p>
            <a:pPr indent="-273050" lvl="1" marL="742950" rtl="0" algn="l">
              <a:spcBef>
                <a:spcPts val="560"/>
              </a:spcBef>
              <a:spcAft>
                <a:spcPts val="0"/>
              </a:spcAft>
              <a:buSzPts val="1600"/>
              <a:buChar char="–"/>
            </a:pPr>
            <a:r>
              <a:rPr lang="en-US" sz="1600">
                <a:latin typeface="Tahoma"/>
                <a:ea typeface="Tahoma"/>
                <a:cs typeface="Tahoma"/>
                <a:sym typeface="Tahoma"/>
              </a:rPr>
              <a:t>Planned lifetime of one year on orbit</a:t>
            </a:r>
            <a:endParaRPr sz="1600">
              <a:latin typeface="Tahoma"/>
              <a:ea typeface="Tahoma"/>
              <a:cs typeface="Tahoma"/>
              <a:sym typeface="Tahoma"/>
            </a:endParaRPr>
          </a:p>
          <a:p>
            <a:pPr indent="0" lvl="0" marL="0" rtl="0" algn="l">
              <a:spcBef>
                <a:spcPts val="0"/>
              </a:spcBef>
              <a:spcAft>
                <a:spcPts val="0"/>
              </a:spcAft>
              <a:buNone/>
            </a:pPr>
            <a:r>
              <a:t/>
            </a:r>
            <a:endParaRPr/>
          </a:p>
        </p:txBody>
      </p:sp>
      <p:sp>
        <p:nvSpPr>
          <p:cNvPr id="305" name="Google Shape;305;p4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6" name="Google Shape;306;p41"/>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307" name="Google Shape;307;p41"/>
          <p:cNvPicPr preferRelativeResize="0"/>
          <p:nvPr/>
        </p:nvPicPr>
        <p:blipFill rotWithShape="1">
          <a:blip r:embed="rId4">
            <a:alphaModFix/>
          </a:blip>
          <a:srcRect b="2160" l="92553" r="91395" t="6280"/>
          <a:stretch/>
        </p:blipFill>
        <p:spPr>
          <a:xfrm>
            <a:off x="6862664" y="1154700"/>
            <a:ext cx="1966800" cy="5058900"/>
          </a:xfrm>
          <a:prstGeom prst="snip1Rect">
            <a:avLst>
              <a:gd fmla="val 26784" name="adj"/>
            </a:avLst>
          </a:prstGeom>
          <a:noFill/>
          <a:ln>
            <a:noFill/>
          </a:ln>
        </p:spPr>
      </p:pic>
      <p:cxnSp>
        <p:nvCxnSpPr>
          <p:cNvPr id="308" name="Google Shape;308;p41"/>
          <p:cNvCxnSpPr/>
          <p:nvPr/>
        </p:nvCxnSpPr>
        <p:spPr>
          <a:xfrm flipH="1" rot="10800000">
            <a:off x="6043964" y="3684150"/>
            <a:ext cx="818700" cy="1991700"/>
          </a:xfrm>
          <a:prstGeom prst="straightConnector1">
            <a:avLst/>
          </a:prstGeom>
          <a:noFill/>
          <a:ln cap="flat" cmpd="sng" w="28575">
            <a:solidFill>
              <a:srgbClr val="1F497D"/>
            </a:solidFill>
            <a:prstDash val="solid"/>
            <a:round/>
            <a:headEnd len="med" w="med" type="none"/>
            <a:tailEnd len="med" w="med" type="triangle"/>
          </a:ln>
        </p:spPr>
      </p:cxnSp>
      <p:sp>
        <p:nvSpPr>
          <p:cNvPr id="309" name="Google Shape;309;p41"/>
          <p:cNvSpPr txBox="1"/>
          <p:nvPr/>
        </p:nvSpPr>
        <p:spPr>
          <a:xfrm>
            <a:off x="4953325" y="56758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t>Raspberry Pi</a:t>
            </a:r>
            <a:endParaRPr b="1" sz="1700"/>
          </a:p>
          <a:p>
            <a:pPr indent="0" lvl="0" marL="0" rtl="0" algn="l">
              <a:spcBef>
                <a:spcPts val="0"/>
              </a:spcBef>
              <a:spcAft>
                <a:spcPts val="0"/>
              </a:spcAft>
              <a:buNone/>
            </a:pPr>
            <a:r>
              <a:rPr b="1" lang="en-US" sz="1700"/>
              <a:t>Array Tray</a:t>
            </a:r>
            <a:endParaRPr b="1" sz="1700"/>
          </a:p>
        </p:txBody>
      </p:sp>
      <p:pic>
        <p:nvPicPr>
          <p:cNvPr id="310" name="Google Shape;310;p41"/>
          <p:cNvPicPr preferRelativeResize="0"/>
          <p:nvPr/>
        </p:nvPicPr>
        <p:blipFill rotWithShape="1">
          <a:blip r:embed="rId5">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Project Requirements</a:t>
            </a:r>
            <a:endParaRPr/>
          </a:p>
        </p:txBody>
      </p:sp>
      <p:graphicFrame>
        <p:nvGraphicFramePr>
          <p:cNvPr id="317" name="Google Shape;317;p42"/>
          <p:cNvGraphicFramePr/>
          <p:nvPr/>
        </p:nvGraphicFramePr>
        <p:xfrm>
          <a:off x="685800" y="1133474"/>
          <a:ext cx="3000000" cy="3000000"/>
        </p:xfrm>
        <a:graphic>
          <a:graphicData uri="http://schemas.openxmlformats.org/drawingml/2006/table">
            <a:tbl>
              <a:tblPr>
                <a:noFill/>
                <a:tableStyleId>{02BEF87E-E2D8-41E6-BF5C-794E597310A4}</a:tableStyleId>
              </a:tblPr>
              <a:tblGrid>
                <a:gridCol w="3886200"/>
                <a:gridCol w="3886200"/>
              </a:tblGrid>
              <a:tr h="418400">
                <a:tc>
                  <a:txBody>
                    <a:bodyPr/>
                    <a:lstStyle/>
                    <a:p>
                      <a:pPr indent="0" lvl="0" marL="0" marR="0" rtl="0" algn="ctr">
                        <a:spcBef>
                          <a:spcPts val="0"/>
                        </a:spcBef>
                        <a:spcAft>
                          <a:spcPts val="0"/>
                        </a:spcAft>
                        <a:buNone/>
                      </a:pPr>
                      <a:r>
                        <a:rPr b="1" lang="en-US" sz="1600" u="none" cap="none" strike="noStrike">
                          <a:solidFill>
                            <a:srgbClr val="FFFFFF"/>
                          </a:solidFill>
                          <a:latin typeface="Tahoma"/>
                          <a:ea typeface="Tahoma"/>
                          <a:cs typeface="Tahoma"/>
                          <a:sym typeface="Tahoma"/>
                        </a:rPr>
                        <a:t>Mechanical/Spatial Requirements</a:t>
                      </a:r>
                      <a:endParaRPr b="1" i="0" sz="1600" u="none" cap="none" strike="noStrike">
                        <a:solidFill>
                          <a:srgbClr val="FFFFFF"/>
                        </a:solidFill>
                        <a:latin typeface="Tahoma"/>
                        <a:ea typeface="Tahoma"/>
                        <a:cs typeface="Tahoma"/>
                        <a:sym typeface="Tahoma"/>
                      </a:endParaRPr>
                    </a:p>
                  </a:txBody>
                  <a:tcPr marT="9525" marB="0" marR="9525" marL="95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38CD5"/>
                    </a:solidFill>
                  </a:tcPr>
                </a:tc>
                <a:tc>
                  <a:txBody>
                    <a:bodyPr/>
                    <a:lstStyle/>
                    <a:p>
                      <a:pPr indent="0" lvl="0" marL="0" marR="0" rtl="0" algn="ctr">
                        <a:spcBef>
                          <a:spcPts val="0"/>
                        </a:spcBef>
                        <a:spcAft>
                          <a:spcPts val="0"/>
                        </a:spcAft>
                        <a:buNone/>
                      </a:pPr>
                      <a:r>
                        <a:rPr b="1" lang="en-US" sz="1600" u="none" cap="none" strike="noStrike">
                          <a:solidFill>
                            <a:srgbClr val="FFFFFF"/>
                          </a:solidFill>
                          <a:latin typeface="Tahoma"/>
                          <a:ea typeface="Tahoma"/>
                          <a:cs typeface="Tahoma"/>
                          <a:sym typeface="Tahoma"/>
                        </a:rPr>
                        <a:t>Electrical Requirements</a:t>
                      </a:r>
                      <a:endParaRPr b="1" i="0" sz="1600" u="none" cap="none" strike="noStrike">
                        <a:solidFill>
                          <a:srgbClr val="FFFFFF"/>
                        </a:solidFill>
                        <a:latin typeface="Tahoma"/>
                        <a:ea typeface="Tahoma"/>
                        <a:cs typeface="Tahoma"/>
                        <a:sym typeface="Tahoma"/>
                      </a:endParaRPr>
                    </a:p>
                  </a:txBody>
                  <a:tcPr marT="9525" marB="0" marR="9525" marL="95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38CD5"/>
                    </a:solidFill>
                  </a:tcPr>
                </a:tc>
              </a:tr>
              <a:tr h="1887325">
                <a:tc>
                  <a:txBody>
                    <a:bodyPr/>
                    <a:lstStyle/>
                    <a:p>
                      <a:pPr indent="-330200" lvl="0" marL="457200" rtl="0" algn="l">
                        <a:spcBef>
                          <a:spcPts val="0"/>
                        </a:spcBef>
                        <a:spcAft>
                          <a:spcPts val="0"/>
                        </a:spcAft>
                        <a:buClr>
                          <a:schemeClr val="dk1"/>
                        </a:buClr>
                        <a:buSzPts val="1600"/>
                        <a:buFont typeface="Tahoma"/>
                        <a:buChar char="-"/>
                      </a:pPr>
                      <a:r>
                        <a:rPr lang="en-US" sz="1600">
                          <a:latin typeface="Tahoma"/>
                          <a:ea typeface="Tahoma"/>
                          <a:cs typeface="Tahoma"/>
                          <a:sym typeface="Tahoma"/>
                        </a:rPr>
                        <a:t>Sensors fit within a 65mm x 56.5mm x 19mm </a:t>
                      </a:r>
                      <a:endParaRPr sz="1600">
                        <a:latin typeface="Tahoma"/>
                        <a:ea typeface="Tahoma"/>
                        <a:cs typeface="Tahoma"/>
                        <a:sym typeface="Tahoma"/>
                      </a:endParaRPr>
                    </a:p>
                    <a:p>
                      <a:pPr indent="-330200" lvl="0" marL="457200" rtl="0" algn="l">
                        <a:spcBef>
                          <a:spcPts val="1000"/>
                        </a:spcBef>
                        <a:spcAft>
                          <a:spcPts val="0"/>
                        </a:spcAft>
                        <a:buSzPts val="1600"/>
                        <a:buFont typeface="Tahoma"/>
                        <a:buChar char="-"/>
                      </a:pPr>
                      <a:r>
                        <a:rPr lang="en-US" sz="1600">
                          <a:latin typeface="Tahoma"/>
                          <a:ea typeface="Tahoma"/>
                          <a:cs typeface="Tahoma"/>
                          <a:sym typeface="Tahoma"/>
                        </a:rPr>
                        <a:t>Can survive launch environment </a:t>
                      </a:r>
                      <a:endParaRPr sz="1600">
                        <a:latin typeface="Tahoma"/>
                        <a:ea typeface="Tahoma"/>
                        <a:cs typeface="Tahoma"/>
                        <a:sym typeface="Tahoma"/>
                      </a:endParaRPr>
                    </a:p>
                    <a:p>
                      <a:pPr indent="-330200" lvl="0" marL="457200" rtl="0" algn="l">
                        <a:spcBef>
                          <a:spcPts val="1000"/>
                        </a:spcBef>
                        <a:spcAft>
                          <a:spcPts val="0"/>
                        </a:spcAft>
                        <a:buSzPts val="1600"/>
                        <a:buFont typeface="Tahoma"/>
                        <a:buChar char="-"/>
                      </a:pPr>
                      <a:r>
                        <a:rPr lang="en-US" sz="1600">
                          <a:latin typeface="Tahoma"/>
                          <a:ea typeface="Tahoma"/>
                          <a:cs typeface="Tahoma"/>
                          <a:sym typeface="Tahoma"/>
                        </a:rPr>
                        <a:t>Cannot interfere with the rest of the mission </a:t>
                      </a:r>
                      <a:endParaRPr sz="1600">
                        <a:latin typeface="Tahoma"/>
                        <a:ea typeface="Tahoma"/>
                        <a:cs typeface="Tahoma"/>
                        <a:sym typeface="Tahoma"/>
                      </a:endParaRPr>
                    </a:p>
                  </a:txBody>
                  <a:tcPr marT="137150" marB="137150" marR="137150" marL="1371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CCE4"/>
                    </a:solidFill>
                  </a:tcPr>
                </a:tc>
                <a:tc>
                  <a:txBody>
                    <a:bodyPr/>
                    <a:lstStyle/>
                    <a:p>
                      <a:pPr indent="-330200" lvl="0" marL="457200" rtl="0" algn="l">
                        <a:spcBef>
                          <a:spcPts val="0"/>
                        </a:spcBef>
                        <a:spcAft>
                          <a:spcPts val="0"/>
                        </a:spcAft>
                        <a:buClr>
                          <a:schemeClr val="dk1"/>
                        </a:buClr>
                        <a:buSzPts val="1600"/>
                        <a:buFont typeface="Tahoma"/>
                        <a:buChar char="-"/>
                      </a:pPr>
                      <a:r>
                        <a:rPr lang="en-US" sz="1600">
                          <a:solidFill>
                            <a:srgbClr val="000000"/>
                          </a:solidFill>
                          <a:latin typeface="Tahoma"/>
                          <a:ea typeface="Tahoma"/>
                          <a:cs typeface="Tahoma"/>
                          <a:sym typeface="Tahoma"/>
                        </a:rPr>
                        <a:t>Pinout must be the same as the one found on the Raspberry Pi 3B+</a:t>
                      </a:r>
                      <a:endParaRPr sz="1600">
                        <a:solidFill>
                          <a:srgbClr val="000000"/>
                        </a:solidFill>
                        <a:latin typeface="Tahoma"/>
                        <a:ea typeface="Tahoma"/>
                        <a:cs typeface="Tahoma"/>
                        <a:sym typeface="Tahoma"/>
                      </a:endParaRPr>
                    </a:p>
                    <a:p>
                      <a:pPr indent="-330200" lvl="0" marL="457200" rtl="0" algn="l">
                        <a:spcBef>
                          <a:spcPts val="1000"/>
                        </a:spcBef>
                        <a:spcAft>
                          <a:spcPts val="0"/>
                        </a:spcAft>
                        <a:buClr>
                          <a:srgbClr val="000000"/>
                        </a:buClr>
                        <a:buSzPts val="1600"/>
                        <a:buFont typeface="Tahoma"/>
                        <a:buChar char="-"/>
                      </a:pPr>
                      <a:r>
                        <a:rPr lang="en-US" sz="1600">
                          <a:solidFill>
                            <a:srgbClr val="000000"/>
                          </a:solidFill>
                          <a:latin typeface="Tahoma"/>
                          <a:ea typeface="Tahoma"/>
                          <a:cs typeface="Tahoma"/>
                          <a:sym typeface="Tahoma"/>
                        </a:rPr>
                        <a:t>Hat/Shield must be compliant with Pinout</a:t>
                      </a:r>
                      <a:endParaRPr sz="1600">
                        <a:solidFill>
                          <a:srgbClr val="000000"/>
                        </a:solidFill>
                        <a:latin typeface="Tahoma"/>
                        <a:ea typeface="Tahoma"/>
                        <a:cs typeface="Tahoma"/>
                        <a:sym typeface="Tahoma"/>
                      </a:endParaRPr>
                    </a:p>
                  </a:txBody>
                  <a:tcPr marT="137150" marB="137150" marR="137150" marL="1371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CF4"/>
                    </a:solidFill>
                  </a:tcPr>
                </a:tc>
              </a:tr>
              <a:tr h="418400">
                <a:tc>
                  <a:txBody>
                    <a:bodyPr/>
                    <a:lstStyle/>
                    <a:p>
                      <a:pPr indent="0" lvl="0" marL="0" marR="0" rtl="0" algn="ctr">
                        <a:spcBef>
                          <a:spcPts val="0"/>
                        </a:spcBef>
                        <a:spcAft>
                          <a:spcPts val="0"/>
                        </a:spcAft>
                        <a:buNone/>
                      </a:pPr>
                      <a:r>
                        <a:rPr b="1" lang="en-US" sz="1600" u="none" cap="none" strike="noStrike">
                          <a:solidFill>
                            <a:srgbClr val="FFFFFF"/>
                          </a:solidFill>
                          <a:latin typeface="Tahoma"/>
                          <a:ea typeface="Tahoma"/>
                          <a:cs typeface="Tahoma"/>
                          <a:sym typeface="Tahoma"/>
                        </a:rPr>
                        <a:t>Material Requirements</a:t>
                      </a:r>
                      <a:endParaRPr b="1" i="0" sz="1600" u="none" cap="none" strike="noStrike">
                        <a:solidFill>
                          <a:srgbClr val="FFFFFF"/>
                        </a:solidFill>
                        <a:latin typeface="Tahoma"/>
                        <a:ea typeface="Tahoma"/>
                        <a:cs typeface="Tahoma"/>
                        <a:sym typeface="Tahoma"/>
                      </a:endParaRPr>
                    </a:p>
                  </a:txBody>
                  <a:tcPr marT="9525" marB="0" marR="9525" marL="95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38CD5"/>
                    </a:solidFill>
                  </a:tcPr>
                </a:tc>
                <a:tc>
                  <a:txBody>
                    <a:bodyPr/>
                    <a:lstStyle/>
                    <a:p>
                      <a:pPr indent="0" lvl="0" marL="0" marR="0" rtl="0" algn="ctr">
                        <a:spcBef>
                          <a:spcPts val="0"/>
                        </a:spcBef>
                        <a:spcAft>
                          <a:spcPts val="0"/>
                        </a:spcAft>
                        <a:buNone/>
                      </a:pPr>
                      <a:r>
                        <a:rPr b="1" lang="en-US" sz="1600" u="none" cap="none" strike="noStrike">
                          <a:solidFill>
                            <a:srgbClr val="FFFFFF"/>
                          </a:solidFill>
                          <a:latin typeface="Tahoma"/>
                          <a:ea typeface="Tahoma"/>
                          <a:cs typeface="Tahoma"/>
                          <a:sym typeface="Tahoma"/>
                        </a:rPr>
                        <a:t>Software Requirements</a:t>
                      </a:r>
                      <a:endParaRPr b="1" i="0" sz="1600" u="none" cap="none" strike="noStrike">
                        <a:solidFill>
                          <a:srgbClr val="FFFFFF"/>
                        </a:solidFill>
                        <a:latin typeface="Tahoma"/>
                        <a:ea typeface="Tahoma"/>
                        <a:cs typeface="Tahoma"/>
                        <a:sym typeface="Tahoma"/>
                      </a:endParaRPr>
                    </a:p>
                  </a:txBody>
                  <a:tcPr marT="9525" marB="0" marR="9525" marL="9525"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38CD5"/>
                    </a:solidFill>
                  </a:tcPr>
                </a:tc>
              </a:tr>
              <a:tr h="1921475">
                <a:tc>
                  <a:txBody>
                    <a:bodyPr/>
                    <a:lstStyle/>
                    <a:p>
                      <a:pPr indent="-330200" lvl="0" marL="457200" marR="0" rtl="0" algn="l">
                        <a:lnSpc>
                          <a:spcPct val="100000"/>
                        </a:lnSpc>
                        <a:spcBef>
                          <a:spcPts val="0"/>
                        </a:spcBef>
                        <a:spcAft>
                          <a:spcPts val="0"/>
                        </a:spcAft>
                        <a:buSzPts val="1600"/>
                        <a:buFont typeface="Tahoma"/>
                        <a:buChar char="-"/>
                      </a:pPr>
                      <a:r>
                        <a:rPr lang="en-US" sz="1600">
                          <a:solidFill>
                            <a:srgbClr val="000000"/>
                          </a:solidFill>
                          <a:latin typeface="Tahoma"/>
                          <a:ea typeface="Tahoma"/>
                          <a:cs typeface="Tahoma"/>
                          <a:sym typeface="Tahoma"/>
                        </a:rPr>
                        <a:t>Sensors purchased from reputable source</a:t>
                      </a:r>
                      <a:endParaRPr sz="1600">
                        <a:solidFill>
                          <a:srgbClr val="000000"/>
                        </a:solidFill>
                        <a:latin typeface="Tahoma"/>
                        <a:ea typeface="Tahoma"/>
                        <a:cs typeface="Tahoma"/>
                        <a:sym typeface="Tahoma"/>
                      </a:endParaRPr>
                    </a:p>
                    <a:p>
                      <a:pPr indent="-330200" lvl="0" marL="457200" marR="0" rtl="0" algn="l">
                        <a:lnSpc>
                          <a:spcPct val="100000"/>
                        </a:lnSpc>
                        <a:spcBef>
                          <a:spcPts val="1000"/>
                        </a:spcBef>
                        <a:spcAft>
                          <a:spcPts val="0"/>
                        </a:spcAft>
                        <a:buSzPts val="1600"/>
                        <a:buFont typeface="Tahoma"/>
                        <a:buChar char="-"/>
                      </a:pPr>
                      <a:r>
                        <a:rPr lang="en-US" sz="1600">
                          <a:solidFill>
                            <a:srgbClr val="000000"/>
                          </a:solidFill>
                          <a:latin typeface="Tahoma"/>
                          <a:ea typeface="Tahoma"/>
                          <a:cs typeface="Tahoma"/>
                          <a:sym typeface="Tahoma"/>
                        </a:rPr>
                        <a:t>Cost no more than $50 per team </a:t>
                      </a:r>
                      <a:endParaRPr sz="1600">
                        <a:solidFill>
                          <a:srgbClr val="000000"/>
                        </a:solidFill>
                        <a:latin typeface="Tahoma"/>
                        <a:ea typeface="Tahoma"/>
                        <a:cs typeface="Tahoma"/>
                        <a:sym typeface="Tahoma"/>
                      </a:endParaRPr>
                    </a:p>
                    <a:p>
                      <a:pPr indent="-330200" lvl="0" marL="457200" marR="0" rtl="0" algn="l">
                        <a:lnSpc>
                          <a:spcPct val="100000"/>
                        </a:lnSpc>
                        <a:spcBef>
                          <a:spcPts val="1000"/>
                        </a:spcBef>
                        <a:spcAft>
                          <a:spcPts val="0"/>
                        </a:spcAft>
                        <a:buSzPts val="1600"/>
                        <a:buFont typeface="Tahoma"/>
                        <a:buChar char="-"/>
                      </a:pPr>
                      <a:r>
                        <a:rPr lang="en-US" sz="1600">
                          <a:solidFill>
                            <a:srgbClr val="000000"/>
                          </a:solidFill>
                          <a:latin typeface="Tahoma"/>
                          <a:ea typeface="Tahoma"/>
                          <a:cs typeface="Tahoma"/>
                          <a:sym typeface="Tahoma"/>
                        </a:rPr>
                        <a:t>Compatible with Raspberry Pi 3B+</a:t>
                      </a:r>
                      <a:endParaRPr sz="1600">
                        <a:solidFill>
                          <a:srgbClr val="000000"/>
                        </a:solidFill>
                        <a:latin typeface="Tahoma"/>
                        <a:ea typeface="Tahoma"/>
                        <a:cs typeface="Tahoma"/>
                        <a:sym typeface="Tahoma"/>
                      </a:endParaRPr>
                    </a:p>
                    <a:p>
                      <a:pPr indent="0" lvl="0" marL="457200" marR="0" rtl="0" algn="l">
                        <a:lnSpc>
                          <a:spcPct val="100000"/>
                        </a:lnSpc>
                        <a:spcBef>
                          <a:spcPts val="1000"/>
                        </a:spcBef>
                        <a:spcAft>
                          <a:spcPts val="0"/>
                        </a:spcAft>
                        <a:buNone/>
                      </a:pPr>
                      <a:r>
                        <a:t/>
                      </a:r>
                      <a:endParaRPr sz="1600">
                        <a:solidFill>
                          <a:srgbClr val="000000"/>
                        </a:solidFill>
                        <a:latin typeface="Tahoma"/>
                        <a:ea typeface="Tahoma"/>
                        <a:cs typeface="Tahoma"/>
                        <a:sym typeface="Tahoma"/>
                      </a:endParaRPr>
                    </a:p>
                  </a:txBody>
                  <a:tcPr marT="137150" marB="137150" marR="137150" marL="1371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CF4"/>
                    </a:solidFill>
                  </a:tcPr>
                </a:tc>
                <a:tc>
                  <a:txBody>
                    <a:bodyPr/>
                    <a:lstStyle/>
                    <a:p>
                      <a:pPr indent="-330200" lvl="0" marL="457200" marR="0" rtl="0" algn="l">
                        <a:spcBef>
                          <a:spcPts val="0"/>
                        </a:spcBef>
                        <a:spcAft>
                          <a:spcPts val="0"/>
                        </a:spcAft>
                        <a:buSzPts val="1600"/>
                        <a:buFont typeface="Tahoma"/>
                        <a:buChar char="-"/>
                      </a:pPr>
                      <a:r>
                        <a:rPr lang="en-US" sz="1600">
                          <a:solidFill>
                            <a:srgbClr val="000000"/>
                          </a:solidFill>
                          <a:latin typeface="Tahoma"/>
                          <a:ea typeface="Tahoma"/>
                          <a:cs typeface="Tahoma"/>
                          <a:sym typeface="Tahoma"/>
                        </a:rPr>
                        <a:t>Develop software on a Raspberry Pi 3B+ with the WiringPi or Pi4J libraries.</a:t>
                      </a:r>
                      <a:endParaRPr sz="1600">
                        <a:solidFill>
                          <a:srgbClr val="000000"/>
                        </a:solidFill>
                        <a:latin typeface="Tahoma"/>
                        <a:ea typeface="Tahoma"/>
                        <a:cs typeface="Tahoma"/>
                        <a:sym typeface="Tahoma"/>
                      </a:endParaRPr>
                    </a:p>
                    <a:p>
                      <a:pPr indent="-330200" lvl="0" marL="457200" marR="0" rtl="0" algn="l">
                        <a:spcBef>
                          <a:spcPts val="1000"/>
                        </a:spcBef>
                        <a:spcAft>
                          <a:spcPts val="0"/>
                        </a:spcAft>
                        <a:buSzPts val="1600"/>
                        <a:buFont typeface="Tahoma"/>
                        <a:buChar char="-"/>
                      </a:pPr>
                      <a:r>
                        <a:rPr lang="en-US" sz="1600">
                          <a:solidFill>
                            <a:srgbClr val="000000"/>
                          </a:solidFill>
                          <a:latin typeface="Tahoma"/>
                          <a:ea typeface="Tahoma"/>
                          <a:cs typeface="Tahoma"/>
                          <a:sym typeface="Tahoma"/>
                        </a:rPr>
                        <a:t>Software must operate the Pi</a:t>
                      </a:r>
                      <a:endParaRPr sz="1600">
                        <a:solidFill>
                          <a:srgbClr val="000000"/>
                        </a:solidFill>
                        <a:latin typeface="Tahoma"/>
                        <a:ea typeface="Tahoma"/>
                        <a:cs typeface="Tahoma"/>
                        <a:sym typeface="Tahoma"/>
                      </a:endParaRPr>
                    </a:p>
                    <a:p>
                      <a:pPr indent="-330200" lvl="0" marL="457200" marR="0" rtl="0" algn="l">
                        <a:spcBef>
                          <a:spcPts val="1000"/>
                        </a:spcBef>
                        <a:spcAft>
                          <a:spcPts val="0"/>
                        </a:spcAft>
                        <a:buSzPts val="1600"/>
                        <a:buFont typeface="Tahoma"/>
                        <a:buChar char="-"/>
                      </a:pPr>
                      <a:r>
                        <a:rPr lang="en-US" sz="1600">
                          <a:solidFill>
                            <a:srgbClr val="000000"/>
                          </a:solidFill>
                          <a:latin typeface="Tahoma"/>
                          <a:ea typeface="Tahoma"/>
                          <a:cs typeface="Tahoma"/>
                          <a:sym typeface="Tahoma"/>
                        </a:rPr>
                        <a:t>Data rate must not exceed 5 kilobytes per second. (5kBps)</a:t>
                      </a:r>
                      <a:endParaRPr sz="1600">
                        <a:solidFill>
                          <a:srgbClr val="000000"/>
                        </a:solidFill>
                        <a:latin typeface="Tahoma"/>
                        <a:ea typeface="Tahoma"/>
                        <a:cs typeface="Tahoma"/>
                        <a:sym typeface="Tahoma"/>
                      </a:endParaRPr>
                    </a:p>
                  </a:txBody>
                  <a:tcPr marT="137150" marB="137150" marR="137150" marL="13715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B7CCE4"/>
                    </a:solidFill>
                  </a:tcPr>
                </a:tc>
              </a:tr>
            </a:tbl>
          </a:graphicData>
        </a:graphic>
      </p:graphicFrame>
      <p:sp>
        <p:nvSpPr>
          <p:cNvPr id="318" name="Google Shape;318;p4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9" name="Google Shape;319;p42"/>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320" name="Google Shape;320;p42"/>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idx="1" type="body"/>
          </p:nvPr>
        </p:nvSpPr>
        <p:spPr>
          <a:xfrm>
            <a:off x="457200" y="3048000"/>
            <a:ext cx="8229600" cy="762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3600"/>
              <a:buNone/>
            </a:pPr>
            <a:r>
              <a:rPr b="1" lang="en-US" sz="3600"/>
              <a:t>Science Objective Selection</a:t>
            </a:r>
            <a:endParaRPr b="1" sz="3600"/>
          </a:p>
        </p:txBody>
      </p:sp>
      <p:sp>
        <p:nvSpPr>
          <p:cNvPr id="326" name="Google Shape;326;p4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4"/>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Potential Science Objectives</a:t>
            </a:r>
            <a:endParaRPr/>
          </a:p>
        </p:txBody>
      </p:sp>
      <p:sp>
        <p:nvSpPr>
          <p:cNvPr id="332" name="Google Shape;332;p4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3" name="Google Shape;333;p44"/>
          <p:cNvSpPr txBox="1"/>
          <p:nvPr/>
        </p:nvSpPr>
        <p:spPr>
          <a:xfrm>
            <a:off x="749030" y="1219200"/>
            <a:ext cx="8229600" cy="49071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Clr>
                <a:srgbClr val="000000"/>
              </a:buClr>
              <a:buSzPts val="2590"/>
              <a:buChar char="•"/>
            </a:pPr>
            <a:r>
              <a:rPr lang="en-US" sz="2590">
                <a:latin typeface="Tahoma"/>
                <a:ea typeface="Tahoma"/>
                <a:cs typeface="Tahoma"/>
                <a:sym typeface="Tahoma"/>
              </a:rPr>
              <a:t>Electromagnet Strength in Space</a:t>
            </a:r>
            <a:endParaRPr sz="2590">
              <a:latin typeface="Tahoma"/>
              <a:ea typeface="Tahoma"/>
              <a:cs typeface="Tahoma"/>
              <a:sym typeface="Tahoma"/>
            </a:endParaRPr>
          </a:p>
          <a:p>
            <a:pPr indent="-259080" lvl="1" marL="742950" rtl="0" algn="l">
              <a:spcBef>
                <a:spcPts val="444"/>
              </a:spcBef>
              <a:spcAft>
                <a:spcPts val="0"/>
              </a:spcAft>
              <a:buClr>
                <a:srgbClr val="000000"/>
              </a:buClr>
              <a:buSzPts val="1800"/>
              <a:buChar char="–"/>
            </a:pPr>
            <a:r>
              <a:rPr lang="en-US" sz="1800">
                <a:solidFill>
                  <a:srgbClr val="000000"/>
                </a:solidFill>
                <a:latin typeface="Tahoma"/>
                <a:ea typeface="Tahoma"/>
                <a:cs typeface="Tahoma"/>
                <a:sym typeface="Tahoma"/>
              </a:rPr>
              <a:t>Investigation of Earth’s magnetic field effects on </a:t>
            </a:r>
            <a:r>
              <a:rPr lang="en-US" sz="1800">
                <a:latin typeface="Tahoma"/>
                <a:ea typeface="Tahoma"/>
                <a:cs typeface="Tahoma"/>
                <a:sym typeface="Tahoma"/>
              </a:rPr>
              <a:t>EMF Strength</a:t>
            </a:r>
            <a:endParaRPr sz="1800">
              <a:solidFill>
                <a:srgbClr val="000000"/>
              </a:solidFill>
              <a:latin typeface="Tahoma"/>
              <a:ea typeface="Tahoma"/>
              <a:cs typeface="Tahoma"/>
              <a:sym typeface="Tahoma"/>
            </a:endParaRPr>
          </a:p>
          <a:p>
            <a:pPr indent="-259080" lvl="1" marL="742950" rtl="0" algn="l">
              <a:spcBef>
                <a:spcPts val="444"/>
              </a:spcBef>
              <a:spcAft>
                <a:spcPts val="0"/>
              </a:spcAft>
              <a:buClr>
                <a:srgbClr val="000000"/>
              </a:buClr>
              <a:buSzPts val="1800"/>
              <a:buChar char="–"/>
            </a:pPr>
            <a:r>
              <a:rPr lang="en-US" sz="1800">
                <a:solidFill>
                  <a:srgbClr val="000000"/>
                </a:solidFill>
                <a:latin typeface="Tahoma"/>
                <a:ea typeface="Tahoma"/>
                <a:cs typeface="Tahoma"/>
                <a:sym typeface="Tahoma"/>
              </a:rPr>
              <a:t>Interfacing </a:t>
            </a:r>
            <a:r>
              <a:rPr lang="en-US" sz="1800">
                <a:solidFill>
                  <a:srgbClr val="000000"/>
                </a:solidFill>
                <a:latin typeface="Tahoma"/>
                <a:ea typeface="Tahoma"/>
                <a:cs typeface="Tahoma"/>
                <a:sym typeface="Tahoma"/>
              </a:rPr>
              <a:t>Hall Sensors</a:t>
            </a:r>
            <a:r>
              <a:rPr lang="en-US" sz="1800">
                <a:solidFill>
                  <a:srgbClr val="000000"/>
                </a:solidFill>
                <a:latin typeface="Tahoma"/>
                <a:ea typeface="Tahoma"/>
                <a:cs typeface="Tahoma"/>
                <a:sym typeface="Tahoma"/>
              </a:rPr>
              <a:t> </a:t>
            </a:r>
            <a:r>
              <a:rPr lang="en-US" sz="1800">
                <a:latin typeface="Tahoma"/>
                <a:ea typeface="Tahoma"/>
                <a:cs typeface="Tahoma"/>
                <a:sym typeface="Tahoma"/>
              </a:rPr>
              <a:t>measuring</a:t>
            </a:r>
            <a:r>
              <a:rPr lang="en-US" sz="1800">
                <a:solidFill>
                  <a:srgbClr val="000000"/>
                </a:solidFill>
                <a:latin typeface="Tahoma"/>
                <a:ea typeface="Tahoma"/>
                <a:cs typeface="Tahoma"/>
                <a:sym typeface="Tahoma"/>
              </a:rPr>
              <a:t> electr</a:t>
            </a:r>
            <a:r>
              <a:rPr lang="en-US" sz="1800">
                <a:latin typeface="Tahoma"/>
                <a:ea typeface="Tahoma"/>
                <a:cs typeface="Tahoma"/>
                <a:sym typeface="Tahoma"/>
              </a:rPr>
              <a:t>omagnet’s EMF</a:t>
            </a:r>
            <a:endParaRPr sz="1800">
              <a:solidFill>
                <a:srgbClr val="000000"/>
              </a:solidFill>
              <a:latin typeface="Tahoma"/>
              <a:ea typeface="Tahoma"/>
              <a:cs typeface="Tahoma"/>
              <a:sym typeface="Tahoma"/>
            </a:endParaRPr>
          </a:p>
          <a:p>
            <a:pPr indent="-259080" lvl="1" marL="742950" rtl="0" algn="l">
              <a:spcBef>
                <a:spcPts val="444"/>
              </a:spcBef>
              <a:spcAft>
                <a:spcPts val="0"/>
              </a:spcAft>
              <a:buClr>
                <a:srgbClr val="000000"/>
              </a:buClr>
              <a:buSzPts val="1800"/>
              <a:buChar char="–"/>
            </a:pPr>
            <a:r>
              <a:rPr lang="en-US" sz="1800">
                <a:solidFill>
                  <a:srgbClr val="000000"/>
                </a:solidFill>
                <a:latin typeface="Tahoma"/>
                <a:ea typeface="Tahoma"/>
                <a:cs typeface="Tahoma"/>
                <a:sym typeface="Tahoma"/>
              </a:rPr>
              <a:t>Discover </a:t>
            </a:r>
            <a:r>
              <a:rPr lang="en-US" sz="1800">
                <a:latin typeface="Tahoma"/>
                <a:ea typeface="Tahoma"/>
                <a:cs typeface="Tahoma"/>
                <a:sym typeface="Tahoma"/>
              </a:rPr>
              <a:t>beneficial data for future space flights that used equipment sensitive to magnetic fields</a:t>
            </a:r>
            <a:endParaRPr sz="1800">
              <a:solidFill>
                <a:srgbClr val="000000"/>
              </a:solidFill>
              <a:latin typeface="Tahoma"/>
              <a:ea typeface="Tahoma"/>
              <a:cs typeface="Tahoma"/>
              <a:sym typeface="Tahoma"/>
            </a:endParaRPr>
          </a:p>
          <a:p>
            <a:pPr indent="-393065" lvl="0" marL="342900" rtl="0" algn="l">
              <a:spcBef>
                <a:spcPts val="0"/>
              </a:spcBef>
              <a:spcAft>
                <a:spcPts val="0"/>
              </a:spcAft>
              <a:buClr>
                <a:schemeClr val="dk1"/>
              </a:buClr>
              <a:buSzPts val="2590"/>
              <a:buChar char="•"/>
            </a:pPr>
            <a:r>
              <a:rPr lang="en-US" sz="2590">
                <a:solidFill>
                  <a:schemeClr val="dk1"/>
                </a:solidFill>
                <a:latin typeface="Tahoma"/>
                <a:ea typeface="Tahoma"/>
                <a:cs typeface="Tahoma"/>
                <a:sym typeface="Tahoma"/>
              </a:rPr>
              <a:t>Fiber Optic Cables in Space</a:t>
            </a:r>
            <a:endParaRPr sz="2800">
              <a:solidFill>
                <a:schemeClr val="dk1"/>
              </a:solidFill>
              <a:latin typeface="Tahoma"/>
              <a:ea typeface="Tahoma"/>
              <a:cs typeface="Tahoma"/>
              <a:sym typeface="Tahoma"/>
            </a:endParaRPr>
          </a:p>
          <a:p>
            <a:pPr indent="-285750" lvl="1" marL="742950" rtl="0" algn="l">
              <a:spcBef>
                <a:spcPts val="444"/>
              </a:spcBef>
              <a:spcAft>
                <a:spcPts val="0"/>
              </a:spcAft>
              <a:buClr>
                <a:schemeClr val="dk1"/>
              </a:buClr>
              <a:buSzPts val="1800"/>
              <a:buChar char="–"/>
            </a:pPr>
            <a:r>
              <a:rPr lang="en-US" sz="1800">
                <a:solidFill>
                  <a:schemeClr val="dk1"/>
                </a:solidFill>
                <a:latin typeface="Tahoma"/>
                <a:ea typeface="Tahoma"/>
                <a:cs typeface="Tahoma"/>
                <a:sym typeface="Tahoma"/>
              </a:rPr>
              <a:t>Investigation on speed and efficiency over time of fiber optic cables in microgravity conditions compared to on Earth</a:t>
            </a:r>
            <a:endParaRPr sz="1800">
              <a:solidFill>
                <a:schemeClr val="dk1"/>
              </a:solidFill>
              <a:latin typeface="Tahoma"/>
              <a:ea typeface="Tahoma"/>
              <a:cs typeface="Tahoma"/>
              <a:sym typeface="Tahoma"/>
            </a:endParaRPr>
          </a:p>
          <a:p>
            <a:pPr indent="-285750" lvl="1" marL="742950" rtl="0" algn="l">
              <a:spcBef>
                <a:spcPts val="444"/>
              </a:spcBef>
              <a:spcAft>
                <a:spcPts val="0"/>
              </a:spcAft>
              <a:buClr>
                <a:schemeClr val="dk1"/>
              </a:buClr>
              <a:buSzPts val="1800"/>
              <a:buChar char="–"/>
            </a:pPr>
            <a:r>
              <a:rPr lang="en-US" sz="1800">
                <a:solidFill>
                  <a:schemeClr val="dk1"/>
                </a:solidFill>
                <a:latin typeface="Tahoma"/>
                <a:ea typeface="Tahoma"/>
                <a:cs typeface="Tahoma"/>
                <a:sym typeface="Tahoma"/>
              </a:rPr>
              <a:t>Standard and space-grade Fiber Optic Cables </a:t>
            </a:r>
            <a:endParaRPr sz="1800">
              <a:solidFill>
                <a:schemeClr val="dk1"/>
              </a:solidFill>
              <a:latin typeface="Tahoma"/>
              <a:ea typeface="Tahoma"/>
              <a:cs typeface="Tahoma"/>
              <a:sym typeface="Tahoma"/>
            </a:endParaRPr>
          </a:p>
          <a:p>
            <a:pPr indent="-285750" lvl="1" marL="742950" rtl="0" algn="l">
              <a:spcBef>
                <a:spcPts val="444"/>
              </a:spcBef>
              <a:spcAft>
                <a:spcPts val="0"/>
              </a:spcAft>
              <a:buClr>
                <a:schemeClr val="dk1"/>
              </a:buClr>
              <a:buSzPts val="1800"/>
              <a:buChar char="–"/>
            </a:pPr>
            <a:r>
              <a:rPr lang="en-US" sz="1800">
                <a:solidFill>
                  <a:schemeClr val="dk1"/>
                </a:solidFill>
                <a:latin typeface="Tahoma"/>
                <a:ea typeface="Tahoma"/>
                <a:cs typeface="Tahoma"/>
                <a:sym typeface="Tahoma"/>
              </a:rPr>
              <a:t>Testing of prominent instrument in space travel</a:t>
            </a:r>
            <a:endParaRPr sz="1800">
              <a:solidFill>
                <a:schemeClr val="dk1"/>
              </a:solidFill>
              <a:latin typeface="Tahoma"/>
              <a:ea typeface="Tahoma"/>
              <a:cs typeface="Tahoma"/>
              <a:sym typeface="Tahoma"/>
            </a:endParaRPr>
          </a:p>
          <a:p>
            <a:pPr indent="-342900" lvl="0" marL="342900" rtl="0" algn="l">
              <a:spcBef>
                <a:spcPts val="518"/>
              </a:spcBef>
              <a:spcAft>
                <a:spcPts val="0"/>
              </a:spcAft>
              <a:buClr>
                <a:srgbClr val="000000"/>
              </a:buClr>
              <a:buSzPts val="2590"/>
              <a:buChar char="•"/>
            </a:pPr>
            <a:r>
              <a:rPr lang="en-US" sz="2590">
                <a:solidFill>
                  <a:srgbClr val="000000"/>
                </a:solidFill>
                <a:latin typeface="Tahoma"/>
                <a:ea typeface="Tahoma"/>
                <a:cs typeface="Tahoma"/>
                <a:sym typeface="Tahoma"/>
              </a:rPr>
              <a:t>Degradation of Pharmaceuticals in Space</a:t>
            </a:r>
            <a:endParaRPr sz="2590">
              <a:solidFill>
                <a:srgbClr val="000000"/>
              </a:solidFill>
              <a:latin typeface="Tahoma"/>
              <a:ea typeface="Tahoma"/>
              <a:cs typeface="Tahoma"/>
              <a:sym typeface="Tahoma"/>
            </a:endParaRPr>
          </a:p>
          <a:p>
            <a:pPr indent="-259080" lvl="1" marL="742950" rtl="0" algn="l">
              <a:spcBef>
                <a:spcPts val="444"/>
              </a:spcBef>
              <a:spcAft>
                <a:spcPts val="0"/>
              </a:spcAft>
              <a:buClr>
                <a:srgbClr val="000000"/>
              </a:buClr>
              <a:buSzPts val="1800"/>
              <a:buChar char="–"/>
            </a:pPr>
            <a:r>
              <a:rPr lang="en-US" sz="1800">
                <a:solidFill>
                  <a:srgbClr val="000000"/>
                </a:solidFill>
                <a:latin typeface="Tahoma"/>
                <a:ea typeface="Tahoma"/>
                <a:cs typeface="Tahoma"/>
                <a:sym typeface="Tahoma"/>
              </a:rPr>
              <a:t>Investigation into effects of microgravity enclosed environment on potency drop-off and shelf life of certain medicines and drugs</a:t>
            </a:r>
            <a:endParaRPr sz="1800">
              <a:solidFill>
                <a:srgbClr val="000000"/>
              </a:solidFill>
              <a:latin typeface="Tahoma"/>
              <a:ea typeface="Tahoma"/>
              <a:cs typeface="Tahoma"/>
              <a:sym typeface="Tahoma"/>
            </a:endParaRPr>
          </a:p>
          <a:p>
            <a:pPr indent="-259080" lvl="1" marL="742950" rtl="0" algn="l">
              <a:spcBef>
                <a:spcPts val="444"/>
              </a:spcBef>
              <a:spcAft>
                <a:spcPts val="0"/>
              </a:spcAft>
              <a:buClr>
                <a:srgbClr val="000000"/>
              </a:buClr>
              <a:buSzPts val="1800"/>
              <a:buChar char="–"/>
            </a:pPr>
            <a:r>
              <a:rPr lang="en-US" sz="1800">
                <a:solidFill>
                  <a:srgbClr val="000000"/>
                </a:solidFill>
                <a:latin typeface="Tahoma"/>
                <a:ea typeface="Tahoma"/>
                <a:cs typeface="Tahoma"/>
                <a:sym typeface="Tahoma"/>
              </a:rPr>
              <a:t>Chemical Potency Sensor on tablet</a:t>
            </a:r>
            <a:endParaRPr sz="1800">
              <a:solidFill>
                <a:srgbClr val="000000"/>
              </a:solidFill>
              <a:latin typeface="Tahoma"/>
              <a:ea typeface="Tahoma"/>
              <a:cs typeface="Tahoma"/>
              <a:sym typeface="Tahoma"/>
            </a:endParaRPr>
          </a:p>
          <a:p>
            <a:pPr indent="-259080" lvl="1" marL="742950" rtl="0" algn="l">
              <a:spcBef>
                <a:spcPts val="444"/>
              </a:spcBef>
              <a:spcAft>
                <a:spcPts val="0"/>
              </a:spcAft>
              <a:buClr>
                <a:srgbClr val="000000"/>
              </a:buClr>
              <a:buSzPts val="1800"/>
              <a:buChar char="–"/>
            </a:pPr>
            <a:r>
              <a:rPr lang="en-US" sz="1800">
                <a:solidFill>
                  <a:srgbClr val="000000"/>
                </a:solidFill>
                <a:latin typeface="Tahoma"/>
                <a:ea typeface="Tahoma"/>
                <a:cs typeface="Tahoma"/>
                <a:sym typeface="Tahoma"/>
              </a:rPr>
              <a:t>Discover shelf-life of important medications for future space travel</a:t>
            </a:r>
            <a:endParaRPr sz="1800">
              <a:solidFill>
                <a:srgbClr val="000000"/>
              </a:solidFill>
              <a:latin typeface="Tahoma"/>
              <a:ea typeface="Tahoma"/>
              <a:cs typeface="Tahoma"/>
              <a:sym typeface="Tahoma"/>
            </a:endParaRPr>
          </a:p>
          <a:p>
            <a:pPr indent="-178435" lvl="0" marL="342900" rtl="0" algn="l">
              <a:spcBef>
                <a:spcPts val="518"/>
              </a:spcBef>
              <a:spcAft>
                <a:spcPts val="0"/>
              </a:spcAft>
              <a:buNone/>
            </a:pPr>
            <a:r>
              <a:t/>
            </a:r>
            <a:endParaRPr sz="2590">
              <a:solidFill>
                <a:srgbClr val="000000"/>
              </a:solidFill>
              <a:latin typeface="Tahoma"/>
              <a:ea typeface="Tahoma"/>
              <a:cs typeface="Tahoma"/>
              <a:sym typeface="Tahoma"/>
            </a:endParaRPr>
          </a:p>
        </p:txBody>
      </p:sp>
      <p:pic>
        <p:nvPicPr>
          <p:cNvPr id="334" name="Google Shape;334;p44"/>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335" name="Google Shape;335;p44"/>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1295400" y="59446"/>
            <a:ext cx="6553200" cy="9525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2800"/>
              <a:buFont typeface="Tahoma"/>
              <a:buNone/>
            </a:pPr>
            <a:r>
              <a:rPr lang="en-US"/>
              <a:t>Science Objective Trade Study</a:t>
            </a:r>
            <a:endParaRPr/>
          </a:p>
        </p:txBody>
      </p:sp>
      <p:sp>
        <p:nvSpPr>
          <p:cNvPr id="341" name="Google Shape;341;p4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42" name="Google Shape;342;p45"/>
          <p:cNvGraphicFramePr/>
          <p:nvPr/>
        </p:nvGraphicFramePr>
        <p:xfrm>
          <a:off x="116379" y="1138900"/>
          <a:ext cx="3000000" cy="3000000"/>
        </p:xfrm>
        <a:graphic>
          <a:graphicData uri="http://schemas.openxmlformats.org/drawingml/2006/table">
            <a:tbl>
              <a:tblPr bandRow="1" firstRow="1">
                <a:noFill/>
                <a:tableStyleId>{CA97BCF8-4AAF-4093-9193-6D162804F359}</a:tableStyleId>
              </a:tblPr>
              <a:tblGrid>
                <a:gridCol w="1544075"/>
                <a:gridCol w="761000"/>
                <a:gridCol w="1002225"/>
                <a:gridCol w="1115725"/>
                <a:gridCol w="1115725"/>
                <a:gridCol w="1115725"/>
                <a:gridCol w="1115725"/>
                <a:gridCol w="1115725"/>
              </a:tblGrid>
              <a:tr h="358575">
                <a:tc rowSpan="2">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FOM</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rowSpan="2">
                  <a:txBody>
                    <a:bodyPr/>
                    <a:lstStyle/>
                    <a:p>
                      <a:pPr indent="0" lvl="0" marL="0" marR="0" rtl="0" algn="ctr">
                        <a:lnSpc>
                          <a:spcPct val="100000"/>
                        </a:lnSpc>
                        <a:spcBef>
                          <a:spcPts val="0"/>
                        </a:spcBef>
                        <a:spcAft>
                          <a:spcPts val="0"/>
                        </a:spcAft>
                        <a:buClr>
                          <a:srgbClr val="000000"/>
                        </a:buClr>
                        <a:buSzPts val="1400"/>
                        <a:buFont typeface="Arial"/>
                        <a:buNone/>
                      </a:pPr>
                      <a:r>
                        <a:rPr lang="en-US" sz="1300" u="none" cap="none" strike="noStrike"/>
                        <a:t>Weight</a:t>
                      </a:r>
                      <a:endParaRPr sz="13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gridSpan="2">
                  <a:txBody>
                    <a:bodyPr/>
                    <a:lstStyle/>
                    <a:p>
                      <a:pPr indent="0" lvl="0" marL="0" rtl="0" algn="ctr">
                        <a:spcBef>
                          <a:spcPts val="0"/>
                        </a:spcBef>
                        <a:spcAft>
                          <a:spcPts val="0"/>
                        </a:spcAft>
                        <a:buNone/>
                      </a:pPr>
                      <a:r>
                        <a:rPr lang="en-US" sz="1300"/>
                        <a:t>Electromagnet Strength</a:t>
                      </a:r>
                      <a:endParaRPr sz="1300"/>
                    </a:p>
                  </a:txBody>
                  <a:tcPr marT="45725" marB="45725" marR="91450" marL="91450" anchor="ctr">
                    <a:lnL cap="flat" cmpd="sng" w="19050">
                      <a:solidFill>
                        <a:srgbClr val="FFFFFF"/>
                      </a:solidFill>
                      <a:prstDash val="solid"/>
                      <a:round/>
                      <a:headEnd len="sm" w="sm" type="none"/>
                      <a:tailEnd len="sm" w="sm" type="none"/>
                    </a:lnL>
                    <a:lnB cap="flat" cmpd="sng" w="19050">
                      <a:solidFill>
                        <a:srgbClr val="FFFFFF"/>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US" sz="1300"/>
                        <a:t>Fiber Optic Cables</a:t>
                      </a:r>
                      <a:endParaRPr sz="1300"/>
                    </a:p>
                  </a:txBody>
                  <a:tcPr marT="45725" marB="45725" marR="91450" marL="91450" anchor="ctr">
                    <a:lnB cap="flat" cmpd="sng" w="19050">
                      <a:solidFill>
                        <a:srgbClr val="FFFFFF"/>
                      </a:solidFill>
                      <a:prstDash val="solid"/>
                      <a:round/>
                      <a:headEnd len="sm" w="sm" type="none"/>
                      <a:tailEnd len="sm" w="sm" type="none"/>
                    </a:lnB>
                  </a:tcPr>
                </a:tc>
                <a:tc hMerge="1"/>
                <a:tc gridSpan="2">
                  <a:txBody>
                    <a:bodyPr/>
                    <a:lstStyle/>
                    <a:p>
                      <a:pPr indent="0" lvl="0" marL="0" rtl="0" algn="ctr">
                        <a:spcBef>
                          <a:spcPts val="0"/>
                        </a:spcBef>
                        <a:spcAft>
                          <a:spcPts val="0"/>
                        </a:spcAft>
                        <a:buNone/>
                      </a:pPr>
                      <a:r>
                        <a:rPr lang="en-US" sz="1300"/>
                        <a:t>Pharmaceutical Degradation</a:t>
                      </a:r>
                      <a:endParaRPr sz="1300"/>
                    </a:p>
                  </a:txBody>
                  <a:tcPr marT="45725" marB="45725" marR="91450" marL="91450" anchor="ctr">
                    <a:lnB cap="flat" cmpd="sng" w="19050">
                      <a:solidFill>
                        <a:srgbClr val="FFFFFF"/>
                      </a:solidFill>
                      <a:prstDash val="solid"/>
                      <a:round/>
                      <a:headEnd len="sm" w="sm" type="none"/>
                      <a:tailEnd len="sm" w="sm" type="none"/>
                    </a:lnB>
                  </a:tcPr>
                </a:tc>
                <a:tc hMerge="1"/>
              </a:tr>
              <a:tr h="358575">
                <a:tc vMerge="1"/>
                <a:tc vMerge="1"/>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Raw</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Weighted</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Raw</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Weighted</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Raw</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Weighted</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39375">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Interest of Team</a:t>
                      </a:r>
                      <a:endParaRPr sz="1400" u="none" cap="none" strike="noStrike"/>
                    </a:p>
                  </a:txBody>
                  <a:tcPr marT="6350" marB="0" marR="6350" marL="63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81</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27</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81</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72850">
                <a:tc>
                  <a:txBody>
                    <a:bodyPr/>
                    <a:lstStyle/>
                    <a:p>
                      <a:pPr indent="0" lvl="0" marL="0" marR="0" rtl="0" algn="ctr">
                        <a:lnSpc>
                          <a:spcPct val="100000"/>
                        </a:lnSpc>
                        <a:spcBef>
                          <a:spcPts val="0"/>
                        </a:spcBef>
                        <a:spcAft>
                          <a:spcPts val="0"/>
                        </a:spcAft>
                        <a:buClr>
                          <a:srgbClr val="000000"/>
                        </a:buClr>
                        <a:buSzPts val="1400"/>
                        <a:buFont typeface="Arial"/>
                        <a:buNone/>
                      </a:pPr>
                      <a:r>
                        <a:rPr lang="en-US"/>
                        <a:t>Measurement Method</a:t>
                      </a:r>
                      <a:endParaRPr sz="1400" u="none" cap="none" strike="noStrike"/>
                    </a:p>
                  </a:txBody>
                  <a:tcPr marT="6350" marB="0" marR="6350" marL="63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81</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27</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39375">
                <a:tc>
                  <a:txBody>
                    <a:bodyPr/>
                    <a:lstStyle/>
                    <a:p>
                      <a:pPr indent="0" lvl="0" marL="0" marR="0" rtl="0" algn="ctr">
                        <a:lnSpc>
                          <a:spcPct val="100000"/>
                        </a:lnSpc>
                        <a:spcBef>
                          <a:spcPts val="0"/>
                        </a:spcBef>
                        <a:spcAft>
                          <a:spcPts val="0"/>
                        </a:spcAft>
                        <a:buClr>
                          <a:srgbClr val="000000"/>
                        </a:buClr>
                        <a:buSzPts val="1400"/>
                        <a:buFont typeface="Arial"/>
                        <a:buNone/>
                      </a:pPr>
                      <a:r>
                        <a:rPr lang="en-US"/>
                        <a:t>Success Likelihood</a:t>
                      </a:r>
                      <a:endParaRPr sz="1400" u="none" cap="none" strike="noStrike"/>
                    </a:p>
                  </a:txBody>
                  <a:tcPr marT="6350" marB="0" marR="6350" marL="63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81</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27</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27</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39375">
                <a:tc>
                  <a:txBody>
                    <a:bodyPr/>
                    <a:lstStyle/>
                    <a:p>
                      <a:pPr indent="0" lvl="0" marL="0" marR="0" rtl="0" algn="ctr">
                        <a:lnSpc>
                          <a:spcPct val="100000"/>
                        </a:lnSpc>
                        <a:spcBef>
                          <a:spcPts val="0"/>
                        </a:spcBef>
                        <a:spcAft>
                          <a:spcPts val="0"/>
                        </a:spcAft>
                        <a:buClr>
                          <a:srgbClr val="000000"/>
                        </a:buClr>
                        <a:buSzPts val="1400"/>
                        <a:buFont typeface="Arial"/>
                        <a:buNone/>
                      </a:pPr>
                      <a:r>
                        <a:rPr lang="en-US"/>
                        <a:t>Sensor Simplicity</a:t>
                      </a:r>
                      <a:endParaRPr sz="1400" u="none" cap="none" strike="noStrike"/>
                    </a:p>
                  </a:txBody>
                  <a:tcPr marT="6350" marB="0" marR="6350" marL="63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27</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39375">
                <a:tc>
                  <a:txBody>
                    <a:bodyPr/>
                    <a:lstStyle/>
                    <a:p>
                      <a:pPr indent="0" lvl="0" marL="0" marR="0" rtl="0" algn="ctr">
                        <a:lnSpc>
                          <a:spcPct val="100000"/>
                        </a:lnSpc>
                        <a:spcBef>
                          <a:spcPts val="0"/>
                        </a:spcBef>
                        <a:spcAft>
                          <a:spcPts val="0"/>
                        </a:spcAft>
                        <a:buClr>
                          <a:srgbClr val="000000"/>
                        </a:buClr>
                        <a:buSzPts val="1400"/>
                        <a:buFont typeface="Arial"/>
                        <a:buNone/>
                      </a:pPr>
                      <a:r>
                        <a:rPr lang="en-US"/>
                        <a:t>Sensor Resolution</a:t>
                      </a:r>
                      <a:endParaRPr sz="1400" u="none" cap="none" strike="noStrike"/>
                    </a:p>
                  </a:txBody>
                  <a:tcPr marT="6350" marB="0" marR="6350" marL="63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56650">
                <a:tc>
                  <a:txBody>
                    <a:bodyPr/>
                    <a:lstStyle/>
                    <a:p>
                      <a:pPr indent="0" lvl="0" marL="0" marR="0" rtl="0" algn="ctr">
                        <a:lnSpc>
                          <a:spcPct val="100000"/>
                        </a:lnSpc>
                        <a:spcBef>
                          <a:spcPts val="0"/>
                        </a:spcBef>
                        <a:spcAft>
                          <a:spcPts val="0"/>
                        </a:spcAft>
                        <a:buClr>
                          <a:srgbClr val="000000"/>
                        </a:buClr>
                        <a:buSzPts val="1400"/>
                        <a:buFont typeface="Arial"/>
                        <a:buNone/>
                      </a:pPr>
                      <a:r>
                        <a:rPr lang="en-US"/>
                        <a:t>Scientific Ramification</a:t>
                      </a:r>
                      <a:endParaRPr sz="1400" u="none" cap="none" strike="noStrike"/>
                    </a:p>
                  </a:txBody>
                  <a:tcPr marT="6350" marB="0" marR="6350" marL="63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39375">
                <a:tc>
                  <a:txBody>
                    <a:bodyPr/>
                    <a:lstStyle/>
                    <a:p>
                      <a:pPr indent="0" lvl="0" marL="0" marR="0" rtl="0" algn="ctr">
                        <a:lnSpc>
                          <a:spcPct val="100000"/>
                        </a:lnSpc>
                        <a:spcBef>
                          <a:spcPts val="0"/>
                        </a:spcBef>
                        <a:spcAft>
                          <a:spcPts val="0"/>
                        </a:spcAft>
                        <a:buClr>
                          <a:srgbClr val="000000"/>
                        </a:buClr>
                        <a:buSzPts val="1400"/>
                        <a:buFont typeface="Arial"/>
                        <a:buNone/>
                      </a:pPr>
                      <a:r>
                        <a:rPr b="1" lang="en-US"/>
                        <a:t>Public Interest*</a:t>
                      </a:r>
                      <a:endParaRPr b="1" sz="1400" u="none" cap="none" strike="noStrike"/>
                    </a:p>
                  </a:txBody>
                  <a:tcPr marT="6350" marB="0" marR="6350" marL="63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1</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39375">
                <a:tc>
                  <a:txBody>
                    <a:bodyPr/>
                    <a:lstStyle/>
                    <a:p>
                      <a:pPr indent="0" lvl="0" marL="0" marR="0" rtl="0" algn="ctr">
                        <a:lnSpc>
                          <a:spcPct val="100000"/>
                        </a:lnSpc>
                        <a:spcBef>
                          <a:spcPts val="0"/>
                        </a:spcBef>
                        <a:spcAft>
                          <a:spcPts val="0"/>
                        </a:spcAft>
                        <a:buClr>
                          <a:srgbClr val="000000"/>
                        </a:buClr>
                        <a:buSzPts val="1400"/>
                        <a:buFont typeface="Arial"/>
                        <a:buNone/>
                      </a:pPr>
                      <a:r>
                        <a:rPr b="1" lang="en-US"/>
                        <a:t>Program Simplicity*</a:t>
                      </a:r>
                      <a:endParaRPr b="1" sz="1400" u="none" cap="none" strike="noStrike"/>
                    </a:p>
                  </a:txBody>
                  <a:tcPr marT="6350" marB="0" marR="6350" marL="63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3</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27</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r h="439375">
                <a:tc>
                  <a:txBody>
                    <a:bodyPr/>
                    <a:lstStyle/>
                    <a:p>
                      <a:pPr indent="0" lvl="0" marL="0" marR="0" rtl="0" algn="ctr">
                        <a:lnSpc>
                          <a:spcPct val="100000"/>
                        </a:lnSpc>
                        <a:spcBef>
                          <a:spcPts val="0"/>
                        </a:spcBef>
                        <a:spcAft>
                          <a:spcPts val="0"/>
                        </a:spcAft>
                        <a:buNone/>
                      </a:pPr>
                      <a:r>
                        <a:rPr b="1" lang="en-US"/>
                        <a:t>Test Reliability*</a:t>
                      </a:r>
                      <a:endParaRPr b="1" sz="1400" u="none" cap="none" strike="noStrike"/>
                    </a:p>
                  </a:txBody>
                  <a:tcPr marT="6350" marB="0" marR="6350" marL="63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9</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9</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81</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9</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81</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3</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27</a:t>
                      </a:r>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graphicFrame>
        <p:nvGraphicFramePr>
          <p:cNvPr id="343" name="Google Shape;343;p45"/>
          <p:cNvGraphicFramePr/>
          <p:nvPr/>
        </p:nvGraphicFramePr>
        <p:xfrm>
          <a:off x="1595542" y="5844975"/>
          <a:ext cx="3000000" cy="3000000"/>
        </p:xfrm>
        <a:graphic>
          <a:graphicData uri="http://schemas.openxmlformats.org/drawingml/2006/table">
            <a:tbl>
              <a:tblPr bandRow="1" firstRow="1">
                <a:noFill/>
                <a:tableStyleId>{CA97BCF8-4AAF-4093-9193-6D162804F359}</a:tableStyleId>
              </a:tblPr>
              <a:tblGrid>
                <a:gridCol w="706150"/>
                <a:gridCol w="1105950"/>
                <a:gridCol w="1105950"/>
                <a:gridCol w="1105950"/>
                <a:gridCol w="1105950"/>
                <a:gridCol w="1105950"/>
                <a:gridCol w="1170875"/>
              </a:tblGrid>
              <a:tr h="365125">
                <a:tc>
                  <a:txBody>
                    <a:bodyPr/>
                    <a:lstStyle/>
                    <a:p>
                      <a:pPr indent="0" lvl="0" marL="0" rtl="0" algn="l">
                        <a:spcBef>
                          <a:spcPts val="0"/>
                        </a:spcBef>
                        <a:spcAft>
                          <a:spcPts val="0"/>
                        </a:spcAft>
                        <a:buClr>
                          <a:srgbClr val="000000"/>
                        </a:buClr>
                        <a:buSzPts val="1400"/>
                        <a:buFont typeface="Arial"/>
                        <a:buNone/>
                      </a:pPr>
                      <a:r>
                        <a:rPr b="1" lang="en-US">
                          <a:solidFill>
                            <a:srgbClr val="FFFFFF"/>
                          </a:solidFill>
                        </a:rPr>
                        <a:t>TOTAL</a:t>
                      </a:r>
                      <a:endParaRPr b="1">
                        <a:solidFill>
                          <a:srgbClr val="FFFFFF"/>
                        </a:solidFill>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387</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1F497D"/>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rgbClr val="FFFFFF"/>
                        </a:solidFill>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189</a:t>
                      </a:r>
                      <a:endParaRPr b="1" sz="1400" u="none" cap="none" strike="noStrike">
                        <a:solidFill>
                          <a:srgbClr val="FFFFFF"/>
                        </a:solidFill>
                      </a:endParaRPr>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4A7DBA"/>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t>195</a:t>
                      </a:r>
                      <a:endParaRPr sz="1400" u="none" cap="none" strike="noStrike"/>
                    </a:p>
                  </a:txBody>
                  <a:tcPr marT="45725" marB="45725" marR="91450" marL="91450" anchor="ctr">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tcPr>
                </a:tc>
              </a:tr>
            </a:tbl>
          </a:graphicData>
        </a:graphic>
      </p:graphicFrame>
      <p:pic>
        <p:nvPicPr>
          <p:cNvPr id="344" name="Google Shape;344;p45"/>
          <p:cNvPicPr preferRelativeResize="0"/>
          <p:nvPr/>
        </p:nvPicPr>
        <p:blipFill>
          <a:blip r:embed="rId3">
            <a:alphaModFix/>
          </a:blip>
          <a:stretch>
            <a:fillRect/>
          </a:stretch>
        </p:blipFill>
        <p:spPr>
          <a:xfrm>
            <a:off x="214675" y="59450"/>
            <a:ext cx="952500" cy="952500"/>
          </a:xfrm>
          <a:prstGeom prst="rect">
            <a:avLst/>
          </a:prstGeom>
          <a:noFill/>
          <a:ln>
            <a:noFill/>
          </a:ln>
        </p:spPr>
      </p:pic>
      <p:pic>
        <p:nvPicPr>
          <p:cNvPr id="345" name="Google Shape;345;p45"/>
          <p:cNvPicPr preferRelativeResize="0"/>
          <p:nvPr/>
        </p:nvPicPr>
        <p:blipFill rotWithShape="1">
          <a:blip r:embed="rId4">
            <a:alphaModFix/>
          </a:blip>
          <a:srcRect b="64312" l="73274" r="24356" t="28167"/>
          <a:stretch/>
        </p:blipFill>
        <p:spPr>
          <a:xfrm>
            <a:off x="8153400" y="0"/>
            <a:ext cx="533394" cy="95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MPUTER Presentation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MPUTER Student Review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COMPUTER Student Review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